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4" r:id="rId2"/>
    <p:sldId id="265" r:id="rId3"/>
    <p:sldId id="266" r:id="rId4"/>
    <p:sldId id="267" r:id="rId5"/>
    <p:sldId id="268" r:id="rId6"/>
    <p:sldId id="269" r:id="rId7"/>
    <p:sldId id="270" r:id="rId8"/>
    <p:sldId id="273" r:id="rId9"/>
    <p:sldId id="279" r:id="rId10"/>
    <p:sldId id="272" r:id="rId11"/>
    <p:sldId id="271" r:id="rId12"/>
    <p:sldId id="278" r:id="rId13"/>
    <p:sldId id="274" r:id="rId14"/>
    <p:sldId id="280" r:id="rId15"/>
    <p:sldId id="275" r:id="rId16"/>
    <p:sldId id="276" r:id="rId17"/>
    <p:sldId id="277" r:id="rId18"/>
    <p:sldId id="284" r:id="rId19"/>
    <p:sldId id="283" r:id="rId20"/>
    <p:sldId id="285" r:id="rId21"/>
    <p:sldId id="281" r:id="rId22"/>
    <p:sldId id="286" r:id="rId23"/>
    <p:sldId id="282" r:id="rId24"/>
    <p:sldId id="288" r:id="rId25"/>
    <p:sldId id="287" r:id="rId26"/>
    <p:sldId id="290" r:id="rId27"/>
    <p:sldId id="289"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35" autoAdjust="0"/>
    <p:restoredTop sz="94655" autoAdjust="0"/>
  </p:normalViewPr>
  <p:slideViewPr>
    <p:cSldViewPr>
      <p:cViewPr varScale="1">
        <p:scale>
          <a:sx n="115" d="100"/>
          <a:sy n="115" d="100"/>
        </p:scale>
        <p:origin x="1032" y="108"/>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2BE97-AFE5-4733-8945-C5359E2A1DD1}" type="doc">
      <dgm:prSet loTypeId="urn:microsoft.com/office/officeart/2005/8/layout/hChevron3" loCatId="process" qsTypeId="urn:microsoft.com/office/officeart/2005/8/quickstyle/simple3" qsCatId="simple" csTypeId="urn:microsoft.com/office/officeart/2005/8/colors/accent1_2" csCatId="accent1" phldr="1"/>
      <dgm:spPr/>
      <dgm:t>
        <a:bodyPr/>
        <a:lstStyle/>
        <a:p>
          <a:endParaRPr lang="de-DE"/>
        </a:p>
      </dgm:t>
    </dgm:pt>
    <dgm:pt modelId="{BDBE6C63-A8AF-4BCD-B8F4-C63BCE8A71A5}">
      <dgm:prSet phldrT="[Text]" custT="1"/>
      <dgm:spPr/>
      <dgm:t>
        <a:bodyPr/>
        <a:lstStyle/>
        <a:p>
          <a:pPr algn="l"/>
          <a:r>
            <a:rPr lang="de-DE" sz="2000" dirty="0"/>
            <a:t>Einstimmung</a:t>
          </a:r>
        </a:p>
      </dgm:t>
    </dgm:pt>
    <dgm:pt modelId="{C4D60AB7-3EBA-4E4B-A162-C63FCB47A754}" type="parTrans" cxnId="{60B51183-0629-4173-85D5-5D6DF0011346}">
      <dgm:prSet/>
      <dgm:spPr/>
      <dgm:t>
        <a:bodyPr/>
        <a:lstStyle/>
        <a:p>
          <a:endParaRPr lang="de-DE"/>
        </a:p>
      </dgm:t>
    </dgm:pt>
    <dgm:pt modelId="{82FE18AF-6930-46DE-8F7F-AEF827470204}" type="sibTrans" cxnId="{60B51183-0629-4173-85D5-5D6DF0011346}">
      <dgm:prSet/>
      <dgm:spPr/>
      <dgm:t>
        <a:bodyPr/>
        <a:lstStyle/>
        <a:p>
          <a:endParaRPr lang="de-DE"/>
        </a:p>
      </dgm:t>
    </dgm:pt>
    <dgm:pt modelId="{ECD5490B-BF44-439D-9BD6-331C75E65685}">
      <dgm:prSet phldrT="[Text]" custT="1"/>
      <dgm:spPr/>
      <dgm:t>
        <a:bodyPr/>
        <a:lstStyle/>
        <a:p>
          <a:pPr algn="l"/>
          <a:r>
            <a:rPr lang="de-DE" sz="2000" dirty="0"/>
            <a:t>		Hauptteil </a:t>
          </a:r>
        </a:p>
      </dgm:t>
    </dgm:pt>
    <dgm:pt modelId="{FF641C69-FF41-4F1D-9F84-D839FD50D033}" type="parTrans" cxnId="{2B2EC6E8-E755-42DF-BBDB-E49575C9F2D6}">
      <dgm:prSet/>
      <dgm:spPr/>
      <dgm:t>
        <a:bodyPr/>
        <a:lstStyle/>
        <a:p>
          <a:endParaRPr lang="de-DE"/>
        </a:p>
      </dgm:t>
    </dgm:pt>
    <dgm:pt modelId="{520C4F16-DBDB-464A-9137-5A6C436292DC}" type="sibTrans" cxnId="{2B2EC6E8-E755-42DF-BBDB-E49575C9F2D6}">
      <dgm:prSet/>
      <dgm:spPr/>
      <dgm:t>
        <a:bodyPr/>
        <a:lstStyle/>
        <a:p>
          <a:endParaRPr lang="de-DE"/>
        </a:p>
      </dgm:t>
    </dgm:pt>
    <dgm:pt modelId="{9CEA307C-37BF-4C9F-9D05-3E9FFF2DAC42}">
      <dgm:prSet phldrT="[Text]" custT="1"/>
      <dgm:spPr/>
      <dgm:t>
        <a:bodyPr/>
        <a:lstStyle/>
        <a:p>
          <a:pPr algn="r"/>
          <a:r>
            <a:rPr lang="de-DE" sz="2000" dirty="0"/>
            <a:t>Schluss</a:t>
          </a:r>
        </a:p>
      </dgm:t>
    </dgm:pt>
    <dgm:pt modelId="{33E5C0EA-89D0-436D-BCC4-FBE42EA6D217}" type="parTrans" cxnId="{814A0AA0-B550-44E9-ADEF-14A648F8F65D}">
      <dgm:prSet/>
      <dgm:spPr/>
      <dgm:t>
        <a:bodyPr/>
        <a:lstStyle/>
        <a:p>
          <a:endParaRPr lang="de-DE"/>
        </a:p>
      </dgm:t>
    </dgm:pt>
    <dgm:pt modelId="{7415E4D1-35C4-4E3A-96D0-6D2F5E7A8B98}" type="sibTrans" cxnId="{814A0AA0-B550-44E9-ADEF-14A648F8F65D}">
      <dgm:prSet/>
      <dgm:spPr/>
      <dgm:t>
        <a:bodyPr/>
        <a:lstStyle/>
        <a:p>
          <a:endParaRPr lang="de-DE"/>
        </a:p>
      </dgm:t>
    </dgm:pt>
    <dgm:pt modelId="{7E030566-8F4B-43B7-B99D-ADF877DF5A8F}" type="pres">
      <dgm:prSet presAssocID="{A9A2BE97-AFE5-4733-8945-C5359E2A1DD1}" presName="Name0" presStyleCnt="0">
        <dgm:presLayoutVars>
          <dgm:dir/>
          <dgm:resizeHandles val="exact"/>
        </dgm:presLayoutVars>
      </dgm:prSet>
      <dgm:spPr/>
    </dgm:pt>
    <dgm:pt modelId="{070890A0-5161-4A52-9720-51BD7CC55080}" type="pres">
      <dgm:prSet presAssocID="{BDBE6C63-A8AF-4BCD-B8F4-C63BCE8A71A5}" presName="parTxOnly" presStyleLbl="node1" presStyleIdx="0" presStyleCnt="3" custScaleX="63322">
        <dgm:presLayoutVars>
          <dgm:bulletEnabled val="1"/>
        </dgm:presLayoutVars>
      </dgm:prSet>
      <dgm:spPr/>
    </dgm:pt>
    <dgm:pt modelId="{A7BF58BC-D87B-491E-B4B0-F5B1505B6173}" type="pres">
      <dgm:prSet presAssocID="{82FE18AF-6930-46DE-8F7F-AEF827470204}" presName="parSpace" presStyleCnt="0"/>
      <dgm:spPr/>
    </dgm:pt>
    <dgm:pt modelId="{D7FE83FD-FE72-4EF1-8621-917CC017BA1F}" type="pres">
      <dgm:prSet presAssocID="{ECD5490B-BF44-439D-9BD6-331C75E65685}" presName="parTxOnly" presStyleLbl="node1" presStyleIdx="1" presStyleCnt="3" custScaleX="167236">
        <dgm:presLayoutVars>
          <dgm:bulletEnabled val="1"/>
        </dgm:presLayoutVars>
      </dgm:prSet>
      <dgm:spPr/>
    </dgm:pt>
    <dgm:pt modelId="{FA534936-D050-4533-A2BF-150BC0DB5FB3}" type="pres">
      <dgm:prSet presAssocID="{520C4F16-DBDB-464A-9137-5A6C436292DC}" presName="parSpace" presStyleCnt="0"/>
      <dgm:spPr/>
    </dgm:pt>
    <dgm:pt modelId="{7C4B55C9-7805-4B7F-AA69-FBC508AB9F47}" type="pres">
      <dgm:prSet presAssocID="{9CEA307C-37BF-4C9F-9D05-3E9FFF2DAC42}" presName="parTxOnly" presStyleLbl="node1" presStyleIdx="2" presStyleCnt="3" custScaleX="45856">
        <dgm:presLayoutVars>
          <dgm:bulletEnabled val="1"/>
        </dgm:presLayoutVars>
      </dgm:prSet>
      <dgm:spPr/>
    </dgm:pt>
  </dgm:ptLst>
  <dgm:cxnLst>
    <dgm:cxn modelId="{1DF45101-ECD4-4A87-AA6E-D4963923AEB6}" type="presOf" srcId="{ECD5490B-BF44-439D-9BD6-331C75E65685}" destId="{D7FE83FD-FE72-4EF1-8621-917CC017BA1F}" srcOrd="0" destOrd="0" presId="urn:microsoft.com/office/officeart/2005/8/layout/hChevron3"/>
    <dgm:cxn modelId="{D258D75B-CEC8-434D-AA35-30A1AF0F1F48}" type="presOf" srcId="{BDBE6C63-A8AF-4BCD-B8F4-C63BCE8A71A5}" destId="{070890A0-5161-4A52-9720-51BD7CC55080}" srcOrd="0" destOrd="0" presId="urn:microsoft.com/office/officeart/2005/8/layout/hChevron3"/>
    <dgm:cxn modelId="{CFFD6C44-BDA9-499F-BA47-DEFD76EACCBB}" type="presOf" srcId="{A9A2BE97-AFE5-4733-8945-C5359E2A1DD1}" destId="{7E030566-8F4B-43B7-B99D-ADF877DF5A8F}" srcOrd="0" destOrd="0" presId="urn:microsoft.com/office/officeart/2005/8/layout/hChevron3"/>
    <dgm:cxn modelId="{60B51183-0629-4173-85D5-5D6DF0011346}" srcId="{A9A2BE97-AFE5-4733-8945-C5359E2A1DD1}" destId="{BDBE6C63-A8AF-4BCD-B8F4-C63BCE8A71A5}" srcOrd="0" destOrd="0" parTransId="{C4D60AB7-3EBA-4E4B-A162-C63FCB47A754}" sibTransId="{82FE18AF-6930-46DE-8F7F-AEF827470204}"/>
    <dgm:cxn modelId="{53338687-EA87-441A-9078-ABE4842C5A16}" type="presOf" srcId="{9CEA307C-37BF-4C9F-9D05-3E9FFF2DAC42}" destId="{7C4B55C9-7805-4B7F-AA69-FBC508AB9F47}" srcOrd="0" destOrd="0" presId="urn:microsoft.com/office/officeart/2005/8/layout/hChevron3"/>
    <dgm:cxn modelId="{814A0AA0-B550-44E9-ADEF-14A648F8F65D}" srcId="{A9A2BE97-AFE5-4733-8945-C5359E2A1DD1}" destId="{9CEA307C-37BF-4C9F-9D05-3E9FFF2DAC42}" srcOrd="2" destOrd="0" parTransId="{33E5C0EA-89D0-436D-BCC4-FBE42EA6D217}" sibTransId="{7415E4D1-35C4-4E3A-96D0-6D2F5E7A8B98}"/>
    <dgm:cxn modelId="{2B2EC6E8-E755-42DF-BBDB-E49575C9F2D6}" srcId="{A9A2BE97-AFE5-4733-8945-C5359E2A1DD1}" destId="{ECD5490B-BF44-439D-9BD6-331C75E65685}" srcOrd="1" destOrd="0" parTransId="{FF641C69-FF41-4F1D-9F84-D839FD50D033}" sibTransId="{520C4F16-DBDB-464A-9137-5A6C436292DC}"/>
    <dgm:cxn modelId="{20E08847-A6DC-44F2-8FEE-29EC1D1C2BFA}" type="presParOf" srcId="{7E030566-8F4B-43B7-B99D-ADF877DF5A8F}" destId="{070890A0-5161-4A52-9720-51BD7CC55080}" srcOrd="0" destOrd="0" presId="urn:microsoft.com/office/officeart/2005/8/layout/hChevron3"/>
    <dgm:cxn modelId="{4691535D-DF79-472C-B03C-0B0D49A2A022}" type="presParOf" srcId="{7E030566-8F4B-43B7-B99D-ADF877DF5A8F}" destId="{A7BF58BC-D87B-491E-B4B0-F5B1505B6173}" srcOrd="1" destOrd="0" presId="urn:microsoft.com/office/officeart/2005/8/layout/hChevron3"/>
    <dgm:cxn modelId="{04228C04-7FBE-4F2B-89CC-770B2B8CD169}" type="presParOf" srcId="{7E030566-8F4B-43B7-B99D-ADF877DF5A8F}" destId="{D7FE83FD-FE72-4EF1-8621-917CC017BA1F}" srcOrd="2" destOrd="0" presId="urn:microsoft.com/office/officeart/2005/8/layout/hChevron3"/>
    <dgm:cxn modelId="{F10FD7FE-78C1-4C57-A2FB-4A0C4F89AC8B}" type="presParOf" srcId="{7E030566-8F4B-43B7-B99D-ADF877DF5A8F}" destId="{FA534936-D050-4533-A2BF-150BC0DB5FB3}" srcOrd="3" destOrd="0" presId="urn:microsoft.com/office/officeart/2005/8/layout/hChevron3"/>
    <dgm:cxn modelId="{F9CE609F-28D7-4AB6-B7DE-FBE4480B2C40}" type="presParOf" srcId="{7E030566-8F4B-43B7-B99D-ADF877DF5A8F}" destId="{7C4B55C9-7805-4B7F-AA69-FBC508AB9F4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890A0-5161-4A52-9720-51BD7CC55080}">
      <dsp:nvSpPr>
        <dsp:cNvPr id="0" name=""/>
        <dsp:cNvSpPr/>
      </dsp:nvSpPr>
      <dsp:spPr>
        <a:xfrm>
          <a:off x="1369" y="0"/>
          <a:ext cx="2294406" cy="432047"/>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26670" bIns="53340" numCol="1" spcCol="1270" anchor="ctr" anchorCtr="0">
          <a:noAutofit/>
        </a:bodyPr>
        <a:lstStyle/>
        <a:p>
          <a:pPr marL="0" lvl="0" indent="0" algn="l" defTabSz="889000">
            <a:lnSpc>
              <a:spcPct val="90000"/>
            </a:lnSpc>
            <a:spcBef>
              <a:spcPct val="0"/>
            </a:spcBef>
            <a:spcAft>
              <a:spcPct val="35000"/>
            </a:spcAft>
            <a:buNone/>
          </a:pPr>
          <a:r>
            <a:rPr lang="de-DE" sz="2000" kern="1200" dirty="0"/>
            <a:t>Einstimmung</a:t>
          </a:r>
        </a:p>
      </dsp:txBody>
      <dsp:txXfrm>
        <a:off x="1369" y="0"/>
        <a:ext cx="2186394" cy="432047"/>
      </dsp:txXfrm>
    </dsp:sp>
    <dsp:sp modelId="{D7FE83FD-FE72-4EF1-8621-917CC017BA1F}">
      <dsp:nvSpPr>
        <dsp:cNvPr id="0" name=""/>
        <dsp:cNvSpPr/>
      </dsp:nvSpPr>
      <dsp:spPr>
        <a:xfrm>
          <a:off x="1571096" y="0"/>
          <a:ext cx="6059620" cy="43204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de-DE" sz="2000" kern="1200" dirty="0"/>
            <a:t>		Hauptteil </a:t>
          </a:r>
        </a:p>
      </dsp:txBody>
      <dsp:txXfrm>
        <a:off x="1787120" y="0"/>
        <a:ext cx="5627573" cy="432047"/>
      </dsp:txXfrm>
    </dsp:sp>
    <dsp:sp modelId="{7C4B55C9-7805-4B7F-AA69-FBC508AB9F47}">
      <dsp:nvSpPr>
        <dsp:cNvPr id="0" name=""/>
        <dsp:cNvSpPr/>
      </dsp:nvSpPr>
      <dsp:spPr>
        <a:xfrm>
          <a:off x="6906038" y="0"/>
          <a:ext cx="1661543" cy="43204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53340" rIns="26670" bIns="53340" numCol="1" spcCol="1270" anchor="ctr" anchorCtr="0">
          <a:noAutofit/>
        </a:bodyPr>
        <a:lstStyle/>
        <a:p>
          <a:pPr marL="0" lvl="0" indent="0" algn="r" defTabSz="889000">
            <a:lnSpc>
              <a:spcPct val="90000"/>
            </a:lnSpc>
            <a:spcBef>
              <a:spcPct val="0"/>
            </a:spcBef>
            <a:spcAft>
              <a:spcPct val="35000"/>
            </a:spcAft>
            <a:buNone/>
          </a:pPr>
          <a:r>
            <a:rPr lang="de-DE" sz="2000" kern="1200" dirty="0"/>
            <a:t>Schluss</a:t>
          </a:r>
        </a:p>
      </dsp:txBody>
      <dsp:txXfrm>
        <a:off x="7122062" y="0"/>
        <a:ext cx="1229496" cy="43204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12C7EBC-5E32-4CFA-970D-AF931CF37106}" type="slidenum">
              <a:rPr lang="ru-RU"/>
              <a:pPr>
                <a:defRPr/>
              </a:pPr>
              <a:t>‹Nr.›</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9750" y="5300663"/>
            <a:ext cx="6913563" cy="893762"/>
          </a:xfrm>
          <a:effectLst>
            <a:outerShdw dist="17961" dir="2700000" algn="ctr" rotWithShape="0">
              <a:schemeClr val="bg2"/>
            </a:outerShdw>
          </a:effectLst>
        </p:spPr>
        <p:txBody>
          <a:bodyPr/>
          <a:lstStyle>
            <a:lvl1pPr>
              <a:defRPr sz="3200"/>
            </a:lvl1pPr>
          </a:lstStyle>
          <a:p>
            <a:pPr lvl="0"/>
            <a:r>
              <a:rPr lang="de-DE" noProof="0"/>
              <a:t>Mastertitelformat bearbeiten</a:t>
            </a:r>
            <a:endParaRPr lang="ru-RU" noProof="0"/>
          </a:p>
        </p:txBody>
      </p:sp>
      <p:sp>
        <p:nvSpPr>
          <p:cNvPr id="5123" name="Rectangle 3"/>
          <p:cNvSpPr>
            <a:spLocks noGrp="1" noChangeArrowheads="1"/>
          </p:cNvSpPr>
          <p:nvPr>
            <p:ph type="subTitle" idx="1"/>
          </p:nvPr>
        </p:nvSpPr>
        <p:spPr>
          <a:xfrm>
            <a:off x="539750" y="6092825"/>
            <a:ext cx="6913563" cy="503238"/>
          </a:xfrm>
          <a:effectLst>
            <a:outerShdw dist="17961" dir="2700000" algn="ctr" rotWithShape="0">
              <a:schemeClr val="bg2"/>
            </a:outerShdw>
          </a:effectLst>
        </p:spPr>
        <p:txBody>
          <a:bodyPr/>
          <a:lstStyle>
            <a:lvl1pPr marL="0" indent="0">
              <a:buFontTx/>
              <a:buNone/>
              <a:defRPr sz="2400" b="1"/>
            </a:lvl1pPr>
          </a:lstStyle>
          <a:p>
            <a:pPr lvl="0"/>
            <a:r>
              <a:rPr lang="de-DE" noProof="0"/>
              <a:t>Master-Untertitelformat bearbeiten</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a:t>Mastertitelformat bearbeiten</a:t>
            </a:r>
            <a:endParaRPr lang="uk-UA"/>
          </a:p>
        </p:txBody>
      </p:sp>
      <p:sp>
        <p:nvSpPr>
          <p:cNvPr id="3" name="Вертикальный текст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84888" y="260350"/>
            <a:ext cx="1871662" cy="5327650"/>
          </a:xfrm>
        </p:spPr>
        <p:txBody>
          <a:bodyPr vert="eaVert"/>
          <a:lstStyle/>
          <a:p>
            <a:r>
              <a:rPr lang="de-DE"/>
              <a:t>Mastertitelformat bearbeiten</a:t>
            </a:r>
            <a:endParaRPr lang="uk-UA"/>
          </a:p>
        </p:txBody>
      </p:sp>
      <p:sp>
        <p:nvSpPr>
          <p:cNvPr id="3" name="Вертикальный текст 2"/>
          <p:cNvSpPr>
            <a:spLocks noGrp="1"/>
          </p:cNvSpPr>
          <p:nvPr>
            <p:ph type="body" orient="vert" idx="1"/>
          </p:nvPr>
        </p:nvSpPr>
        <p:spPr>
          <a:xfrm>
            <a:off x="468313" y="260350"/>
            <a:ext cx="5464175" cy="53276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a:t>Mastertitelformat bearbeiten</a:t>
            </a:r>
            <a:endParaRPr lang="uk-UA"/>
          </a:p>
        </p:txBody>
      </p:sp>
      <p:sp>
        <p:nvSpPr>
          <p:cNvPr id="3" name="Объект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a:t>Mastertitelformat bearbeiten</a:t>
            </a:r>
            <a:endParaRPr lang="uk-UA"/>
          </a:p>
        </p:txBody>
      </p:sp>
      <p:sp>
        <p:nvSpPr>
          <p:cNvPr id="3" name="Объект 2"/>
          <p:cNvSpPr>
            <a:spLocks noGrp="1"/>
          </p:cNvSpPr>
          <p:nvPr>
            <p:ph sz="half" idx="1"/>
          </p:nvPr>
        </p:nvSpPr>
        <p:spPr>
          <a:xfrm>
            <a:off x="468313" y="908050"/>
            <a:ext cx="36671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
        <p:nvSpPr>
          <p:cNvPr id="4" name="Объект 3"/>
          <p:cNvSpPr>
            <a:spLocks noGrp="1"/>
          </p:cNvSpPr>
          <p:nvPr>
            <p:ph sz="half" idx="2"/>
          </p:nvPr>
        </p:nvSpPr>
        <p:spPr>
          <a:xfrm>
            <a:off x="4287838" y="908050"/>
            <a:ext cx="3668712"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de-DE"/>
              <a:t>Mastertitelformat bearbeiten</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a:t>Mastertitelformat bearbeiten</a:t>
            </a:r>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69850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Mastertitelformat bearbeiten</a:t>
            </a:r>
            <a:endParaRPr lang="ru-RU"/>
          </a:p>
        </p:txBody>
      </p:sp>
      <p:sp>
        <p:nvSpPr>
          <p:cNvPr id="1027" name="Rectangle 3"/>
          <p:cNvSpPr>
            <a:spLocks noGrp="1" noChangeArrowheads="1"/>
          </p:cNvSpPr>
          <p:nvPr>
            <p:ph type="body" idx="1"/>
          </p:nvPr>
        </p:nvSpPr>
        <p:spPr bwMode="auto">
          <a:xfrm>
            <a:off x="468313" y="908050"/>
            <a:ext cx="7488237"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soccerkinetics.de/" TargetMode="External"/><Relationship Id="rId13" Type="http://schemas.openxmlformats.org/officeDocument/2006/relationships/hyperlink" Target="https://www.youtube.com/user/YouthCoachingDK/videos" TargetMode="External"/><Relationship Id="rId3" Type="http://schemas.openxmlformats.org/officeDocument/2006/relationships/hyperlink" Target="https://advance.football/" TargetMode="External"/><Relationship Id="rId7" Type="http://schemas.openxmlformats.org/officeDocument/2006/relationships/hyperlink" Target="https://spielverlagerung.de/" TargetMode="External"/><Relationship Id="rId12" Type="http://schemas.openxmlformats.org/officeDocument/2006/relationships/hyperlink" Target="https://www.youtube.com/channel/UCnPMx4QO2uZac4gWlgWKwMg" TargetMode="External"/><Relationship Id="rId2" Type="http://schemas.openxmlformats.org/officeDocument/2006/relationships/hyperlink" Target="https://www.dfb-akademie.de/" TargetMode="External"/><Relationship Id="rId1" Type="http://schemas.openxmlformats.org/officeDocument/2006/relationships/slideLayout" Target="../slideLayouts/slideLayout2.xml"/><Relationship Id="rId6" Type="http://schemas.openxmlformats.org/officeDocument/2006/relationships/hyperlink" Target="https://thefalsefullback.de/" TargetMode="External"/><Relationship Id="rId11" Type="http://schemas.openxmlformats.org/officeDocument/2006/relationships/hyperlink" Target="https://www.youtube.com/user/1x1SPORT" TargetMode="External"/><Relationship Id="rId5" Type="http://schemas.openxmlformats.org/officeDocument/2006/relationships/hyperlink" Target="https://www.fussballtraining.de/" TargetMode="External"/><Relationship Id="rId10" Type="http://schemas.openxmlformats.org/officeDocument/2006/relationships/hyperlink" Target="https://www.youtube.com/channel/UCcCf8SIYS7FlQ03JnmUHVJQ" TargetMode="External"/><Relationship Id="rId4" Type="http://schemas.openxmlformats.org/officeDocument/2006/relationships/hyperlink" Target="http://training-service.fussball.de/trainer/e-juniorin/#!/" TargetMode="External"/><Relationship Id="rId9" Type="http://schemas.openxmlformats.org/officeDocument/2006/relationships/hyperlink" Target="https://www.youtube.com/channel/UCsI-Q2zFgAZRTLPkVmIdSd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425950" y="3431367"/>
            <a:ext cx="4718050" cy="793750"/>
          </a:xfrm>
          <a:noFill/>
        </p:spPr>
        <p:txBody>
          <a:bodyPr/>
          <a:lstStyle/>
          <a:p>
            <a:pPr algn="r" eaLnBrk="1" hangingPunct="1"/>
            <a:r>
              <a:rPr lang="en-US" sz="2800" dirty="0" err="1"/>
              <a:t>Jugendkonzept</a:t>
            </a:r>
            <a:r>
              <a:rPr lang="en-US" sz="2800" dirty="0"/>
              <a:t> </a:t>
            </a:r>
            <a:endParaRPr lang="uk-UA" sz="2800" dirty="0"/>
          </a:p>
        </p:txBody>
      </p:sp>
      <p:sp>
        <p:nvSpPr>
          <p:cNvPr id="34819" name="Rectangle 3"/>
          <p:cNvSpPr>
            <a:spLocks noGrp="1" noChangeArrowheads="1"/>
          </p:cNvSpPr>
          <p:nvPr>
            <p:ph type="subTitle" idx="1"/>
          </p:nvPr>
        </p:nvSpPr>
        <p:spPr>
          <a:xfrm>
            <a:off x="5782854" y="4149754"/>
            <a:ext cx="3240087" cy="433388"/>
          </a:xfrm>
        </p:spPr>
        <p:txBody>
          <a:bodyPr/>
          <a:lstStyle/>
          <a:p>
            <a:pPr algn="r" eaLnBrk="1" hangingPunct="1">
              <a:lnSpc>
                <a:spcPct val="90000"/>
              </a:lnSpc>
              <a:defRPr/>
            </a:pPr>
            <a:r>
              <a:rPr lang="en-US" sz="2000" dirty="0">
                <a:latin typeface="+mj-lt"/>
              </a:rPr>
              <a:t>Rot-</a:t>
            </a:r>
            <a:r>
              <a:rPr lang="en-US" sz="2000" dirty="0" err="1">
                <a:latin typeface="+mj-lt"/>
              </a:rPr>
              <a:t>Weiß</a:t>
            </a:r>
            <a:r>
              <a:rPr lang="en-US" sz="2000" dirty="0">
                <a:latin typeface="+mj-lt"/>
              </a:rPr>
              <a:t> </a:t>
            </a:r>
            <a:r>
              <a:rPr lang="en-US" sz="2000" dirty="0" err="1">
                <a:latin typeface="+mj-lt"/>
              </a:rPr>
              <a:t>Oberföhring</a:t>
            </a:r>
            <a:endParaRPr lang="uk-UA" sz="2000" dirty="0">
              <a:latin typeface="+mj-lt"/>
            </a:endParaRPr>
          </a:p>
        </p:txBody>
      </p:sp>
      <p:pic>
        <p:nvPicPr>
          <p:cNvPr id="3" name="Grafik 2" descr="Ein Bild, das Symbol, Logo, Schrift, Emblem enthält.&#10;&#10;Automatisch generierte Beschreibung">
            <a:extLst>
              <a:ext uri="{FF2B5EF4-FFF2-40B4-BE49-F238E27FC236}">
                <a16:creationId xmlns:a16="http://schemas.microsoft.com/office/drawing/2014/main" id="{94A57902-AC9E-8655-5C76-5E3E2777B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4797152"/>
            <a:ext cx="1575618" cy="15756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5856" y="1844824"/>
            <a:ext cx="5400600" cy="3672408"/>
          </a:xfrm>
        </p:spPr>
        <p:txBody>
          <a:bodyPr/>
          <a:lstStyle/>
          <a:p>
            <a:r>
              <a:rPr lang="en-US" dirty="0" err="1"/>
              <a:t>Leitlinien</a:t>
            </a:r>
            <a:r>
              <a:rPr lang="en-US" dirty="0"/>
              <a:t> </a:t>
            </a:r>
            <a:r>
              <a:rPr lang="en-US" dirty="0" err="1"/>
              <a:t>Jugendtrainer</a:t>
            </a:r>
            <a:endParaRPr lang="uk-UA" dirty="0"/>
          </a:p>
        </p:txBody>
      </p:sp>
    </p:spTree>
    <p:extLst>
      <p:ext uri="{BB962C8B-B14F-4D97-AF65-F5344CB8AC3E}">
        <p14:creationId xmlns:p14="http://schemas.microsoft.com/office/powerpoint/2010/main" val="145469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3203848" cy="369332"/>
          </a:xfrm>
          <a:prstGeom prst="rect">
            <a:avLst/>
          </a:prstGeom>
          <a:noFill/>
        </p:spPr>
        <p:txBody>
          <a:bodyPr wrap="square" rtlCol="0">
            <a:spAutoFit/>
          </a:bodyPr>
          <a:lstStyle/>
          <a:p>
            <a:r>
              <a:rPr lang="en-US" dirty="0" err="1"/>
              <a:t>Leitlinien</a:t>
            </a:r>
            <a:r>
              <a:rPr lang="en-US" dirty="0"/>
              <a:t> </a:t>
            </a:r>
            <a:r>
              <a:rPr lang="en-US" dirty="0" err="1"/>
              <a:t>Jugendtrainer</a:t>
            </a:r>
            <a:endParaRPr lang="de-DE" dirty="0"/>
          </a:p>
        </p:txBody>
      </p:sp>
      <p:sp>
        <p:nvSpPr>
          <p:cNvPr id="2" name="Textfeld 1">
            <a:extLst>
              <a:ext uri="{FF2B5EF4-FFF2-40B4-BE49-F238E27FC236}">
                <a16:creationId xmlns:a16="http://schemas.microsoft.com/office/drawing/2014/main" id="{A9D9A563-5FF2-63EB-89F4-2130DAD56A1F}"/>
              </a:ext>
            </a:extLst>
          </p:cNvPr>
          <p:cNvSpPr txBox="1"/>
          <p:nvPr/>
        </p:nvSpPr>
        <p:spPr>
          <a:xfrm>
            <a:off x="467544" y="1016060"/>
            <a:ext cx="8496944" cy="1938992"/>
          </a:xfrm>
          <a:prstGeom prst="rect">
            <a:avLst/>
          </a:prstGeom>
          <a:noFill/>
        </p:spPr>
        <p:txBody>
          <a:bodyPr wrap="square" rtlCol="0">
            <a:spAutoFit/>
          </a:bodyPr>
          <a:lstStyle/>
          <a:p>
            <a:r>
              <a:rPr lang="de-DE" sz="2000" b="1" i="1" dirty="0"/>
              <a:t>Kinder bei Ihrer Entwicklung zu begleiten ist lohnend und schön, geht aber auch mit großer Verantwortung einher. </a:t>
            </a:r>
          </a:p>
          <a:p>
            <a:r>
              <a:rPr lang="de-DE" sz="2000" b="1" i="1" dirty="0"/>
              <a:t>Dabei sollten uns Vorbildfunktion und Aufsichtspflicht stets bewusst sein.</a:t>
            </a:r>
          </a:p>
          <a:p>
            <a:endParaRPr lang="de-DE" sz="2000" b="1" i="1" dirty="0"/>
          </a:p>
          <a:p>
            <a:r>
              <a:rPr lang="de-DE" sz="2000" b="1" dirty="0"/>
              <a:t>Leitlinien für Trainer:</a:t>
            </a:r>
          </a:p>
        </p:txBody>
      </p:sp>
      <p:graphicFrame>
        <p:nvGraphicFramePr>
          <p:cNvPr id="3" name="Tabelle 2">
            <a:extLst>
              <a:ext uri="{FF2B5EF4-FFF2-40B4-BE49-F238E27FC236}">
                <a16:creationId xmlns:a16="http://schemas.microsoft.com/office/drawing/2014/main" id="{BEDB1293-1D73-EEFB-3F3D-C292FB6B8F3E}"/>
              </a:ext>
            </a:extLst>
          </p:cNvPr>
          <p:cNvGraphicFramePr>
            <a:graphicFrameLocks noGrp="1"/>
          </p:cNvGraphicFramePr>
          <p:nvPr>
            <p:extLst>
              <p:ext uri="{D42A27DB-BD31-4B8C-83A1-F6EECF244321}">
                <p14:modId xmlns:p14="http://schemas.microsoft.com/office/powerpoint/2010/main" val="2806913052"/>
              </p:ext>
            </p:extLst>
          </p:nvPr>
        </p:nvGraphicFramePr>
        <p:xfrm>
          <a:off x="467544" y="3006243"/>
          <a:ext cx="7969473" cy="3528393"/>
        </p:xfrm>
        <a:graphic>
          <a:graphicData uri="http://schemas.openxmlformats.org/drawingml/2006/table">
            <a:tbl>
              <a:tblPr bandRow="1">
                <a:tableStyleId>{16D9F66E-5EB9-4882-86FB-DCBF35E3C3E4}</a:tableStyleId>
              </a:tblPr>
              <a:tblGrid>
                <a:gridCol w="2656491">
                  <a:extLst>
                    <a:ext uri="{9D8B030D-6E8A-4147-A177-3AD203B41FA5}">
                      <a16:colId xmlns:a16="http://schemas.microsoft.com/office/drawing/2014/main" val="1406212128"/>
                    </a:ext>
                  </a:extLst>
                </a:gridCol>
                <a:gridCol w="2656491">
                  <a:extLst>
                    <a:ext uri="{9D8B030D-6E8A-4147-A177-3AD203B41FA5}">
                      <a16:colId xmlns:a16="http://schemas.microsoft.com/office/drawing/2014/main" val="3338151230"/>
                    </a:ext>
                  </a:extLst>
                </a:gridCol>
                <a:gridCol w="2656491">
                  <a:extLst>
                    <a:ext uri="{9D8B030D-6E8A-4147-A177-3AD203B41FA5}">
                      <a16:colId xmlns:a16="http://schemas.microsoft.com/office/drawing/2014/main" val="1077804812"/>
                    </a:ext>
                  </a:extLst>
                </a:gridCol>
              </a:tblGrid>
              <a:tr h="1176131">
                <a:tc>
                  <a:txBody>
                    <a:bodyPr/>
                    <a:lstStyle/>
                    <a:p>
                      <a:pPr algn="ctr"/>
                      <a:r>
                        <a:rPr lang="de-DE" sz="1200" dirty="0"/>
                        <a:t>Wir sind uns unserer Vorbildfunktion für die Kinder bewusst</a:t>
                      </a:r>
                    </a:p>
                  </a:txBody>
                  <a:tcPr anchor="ctr"/>
                </a:tc>
                <a:tc>
                  <a:txBody>
                    <a:bodyPr/>
                    <a:lstStyle/>
                    <a:p>
                      <a:pPr algn="ctr"/>
                      <a:r>
                        <a:rPr lang="de-DE" sz="1200" dirty="0"/>
                        <a:t>Wir nehmen unsere Aufsichtspflicht gewissenhaft wahr.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Die Kinder und Jugendlichen stehen mit ihren Interessen im Vordergrund.</a:t>
                      </a:r>
                    </a:p>
                  </a:txBody>
                  <a:tcPr anchor="ctr"/>
                </a:tc>
                <a:extLst>
                  <a:ext uri="{0D108BD9-81ED-4DB2-BD59-A6C34878D82A}">
                    <a16:rowId xmlns:a16="http://schemas.microsoft.com/office/drawing/2014/main" val="2116664408"/>
                  </a:ext>
                </a:extLst>
              </a:tr>
              <a:tr h="1176131">
                <a:tc>
                  <a:txBody>
                    <a:bodyPr/>
                    <a:lstStyle/>
                    <a:p>
                      <a:pPr algn="ctr"/>
                      <a:r>
                        <a:rPr lang="de-DE" sz="1200" dirty="0"/>
                        <a:t>Wir fördern das Miteinander als Team aus Trainern, Kinder und Eltern.</a:t>
                      </a:r>
                    </a:p>
                  </a:txBody>
                  <a:tcPr anchor="ctr"/>
                </a:tc>
                <a:tc>
                  <a:txBody>
                    <a:bodyPr/>
                    <a:lstStyle/>
                    <a:p>
                      <a:pPr algn="ctr"/>
                      <a:r>
                        <a:rPr lang="de-DE" sz="1200" dirty="0"/>
                        <a:t>Wir sind zuverlässig und pünktlich</a:t>
                      </a:r>
                    </a:p>
                  </a:txBody>
                  <a:tcPr anchor="ctr"/>
                </a:tc>
                <a:tc>
                  <a:txBody>
                    <a:bodyPr/>
                    <a:lstStyle/>
                    <a:p>
                      <a:pPr algn="ctr"/>
                      <a:r>
                        <a:rPr lang="de-DE" sz="1200" dirty="0"/>
                        <a:t>Wir verzichten entschieden auf Alkohol und Nikotin während den Spiel- und Trainingszeiten. </a:t>
                      </a:r>
                    </a:p>
                  </a:txBody>
                  <a:tcPr anchor="ctr"/>
                </a:tc>
                <a:extLst>
                  <a:ext uri="{0D108BD9-81ED-4DB2-BD59-A6C34878D82A}">
                    <a16:rowId xmlns:a16="http://schemas.microsoft.com/office/drawing/2014/main" val="1735708164"/>
                  </a:ext>
                </a:extLst>
              </a:tr>
              <a:tr h="1176131">
                <a:tc>
                  <a:txBody>
                    <a:bodyPr/>
                    <a:lstStyle/>
                    <a:p>
                      <a:pPr algn="ctr"/>
                      <a:r>
                        <a:rPr lang="de-DE" sz="1200" dirty="0"/>
                        <a:t>Wir motivieren und begleiten die Kinder in positiver Weise auch bei Kritik.</a:t>
                      </a:r>
                    </a:p>
                  </a:txBody>
                  <a:tcPr anchor="ctr"/>
                </a:tc>
                <a:tc>
                  <a:txBody>
                    <a:bodyPr/>
                    <a:lstStyle/>
                    <a:p>
                      <a:pPr algn="ctr"/>
                      <a:r>
                        <a:rPr lang="de-DE" sz="1200" dirty="0"/>
                        <a:t>Als Vertreter unseres Vereins verhalten wir uns freundlich gegenüber Gegner, Eltern und Schiedsrichter und unterlassen negative Äußerungen.</a:t>
                      </a:r>
                    </a:p>
                  </a:txBody>
                  <a:tcPr anchor="ctr"/>
                </a:tc>
                <a:tc>
                  <a:txBody>
                    <a:bodyPr/>
                    <a:lstStyle/>
                    <a:p>
                      <a:pPr algn="ctr"/>
                      <a:r>
                        <a:rPr lang="de-DE" sz="1200" dirty="0"/>
                        <a:t>Wir sollten uns über  Trainingsmethoden und über das Training mit Kindern fortbilden.</a:t>
                      </a:r>
                    </a:p>
                  </a:txBody>
                  <a:tcPr anchor="ctr"/>
                </a:tc>
                <a:extLst>
                  <a:ext uri="{0D108BD9-81ED-4DB2-BD59-A6C34878D82A}">
                    <a16:rowId xmlns:a16="http://schemas.microsoft.com/office/drawing/2014/main" val="3084487427"/>
                  </a:ext>
                </a:extLst>
              </a:tr>
            </a:tbl>
          </a:graphicData>
        </a:graphic>
      </p:graphicFrame>
    </p:spTree>
    <p:extLst>
      <p:ext uri="{BB962C8B-B14F-4D97-AF65-F5344CB8AC3E}">
        <p14:creationId xmlns:p14="http://schemas.microsoft.com/office/powerpoint/2010/main" val="266792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6660232" cy="369332"/>
          </a:xfrm>
          <a:prstGeom prst="rect">
            <a:avLst/>
          </a:prstGeom>
          <a:noFill/>
        </p:spPr>
        <p:txBody>
          <a:bodyPr wrap="square" rtlCol="0">
            <a:spAutoFit/>
          </a:bodyPr>
          <a:lstStyle/>
          <a:p>
            <a:r>
              <a:rPr lang="de-DE" sz="1800" i="1" dirty="0"/>
              <a:t>Wünschenswerte Eigenschaften eines Jugendtrainers</a:t>
            </a:r>
          </a:p>
        </p:txBody>
      </p:sp>
      <p:sp>
        <p:nvSpPr>
          <p:cNvPr id="9" name="Trapezoid 8">
            <a:extLst>
              <a:ext uri="{FF2B5EF4-FFF2-40B4-BE49-F238E27FC236}">
                <a16:creationId xmlns:a16="http://schemas.microsoft.com/office/drawing/2014/main" id="{271E950B-FE61-B59C-A3BE-B9B888ACC943}"/>
              </a:ext>
            </a:extLst>
          </p:cNvPr>
          <p:cNvSpPr/>
          <p:nvPr/>
        </p:nvSpPr>
        <p:spPr>
          <a:xfrm rot="16200000">
            <a:off x="707954" y="3093344"/>
            <a:ext cx="5063798" cy="1368152"/>
          </a:xfrm>
          <a:prstGeom prst="trapezoid">
            <a:avLst>
              <a:gd name="adj" fmla="val 93474"/>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0544729F-0D40-02B6-F2E9-E74D25767C7C}"/>
              </a:ext>
            </a:extLst>
          </p:cNvPr>
          <p:cNvSpPr/>
          <p:nvPr/>
        </p:nvSpPr>
        <p:spPr>
          <a:xfrm>
            <a:off x="3923928" y="1245521"/>
            <a:ext cx="4536504" cy="5063799"/>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de-DE" sz="1600" b="1" i="0" u="none" strike="noStrike" baseline="0" dirty="0">
                <a:solidFill>
                  <a:schemeClr val="tx1"/>
                </a:solidFill>
                <a:latin typeface="Abel-Regular"/>
              </a:rPr>
              <a:t>Ich bin </a:t>
            </a:r>
            <a:r>
              <a:rPr lang="de-DE" sz="1600" b="1" i="0" u="sng" strike="noStrike" baseline="0" dirty="0">
                <a:solidFill>
                  <a:schemeClr val="tx1"/>
                </a:solidFill>
                <a:effectLst>
                  <a:outerShdw blurRad="38100" dist="38100" dir="2700000" algn="tl">
                    <a:srgbClr val="000000">
                      <a:alpha val="43137"/>
                    </a:srgbClr>
                  </a:outerShdw>
                </a:effectLst>
                <a:latin typeface="Abel-Regular"/>
              </a:rPr>
              <a:t>geduldig</a:t>
            </a:r>
            <a:r>
              <a:rPr lang="de-DE" sz="1600" b="1" i="0" u="none" strike="noStrike" baseline="0" dirty="0">
                <a:solidFill>
                  <a:schemeClr val="tx1"/>
                </a:solidFill>
                <a:latin typeface="Abel-Regular"/>
              </a:rPr>
              <a:t>. Kinder entwickeln sich unterschiedlich und nicht immer gleichmäßig. Rückschläge gehören dazu.</a:t>
            </a:r>
          </a:p>
          <a:p>
            <a:pPr marL="171450" indent="-171450" algn="l">
              <a:buFont typeface="Arial" panose="020B0604020202020204" pitchFamily="34" charset="0"/>
              <a:buChar char="•"/>
            </a:pPr>
            <a:endParaRPr lang="de-DE" sz="1600" b="1" i="0" u="none" strike="noStrike" baseline="0" dirty="0">
              <a:solidFill>
                <a:schemeClr val="tx1"/>
              </a:solidFill>
              <a:latin typeface="Abel-Regular"/>
            </a:endParaRPr>
          </a:p>
          <a:p>
            <a:pPr marL="171450" indent="-171450" algn="l">
              <a:buFont typeface="Arial" panose="020B0604020202020204" pitchFamily="34" charset="0"/>
              <a:buChar char="•"/>
            </a:pPr>
            <a:r>
              <a:rPr lang="de-DE" sz="1600" b="1" i="0" u="none" strike="noStrike" baseline="0" dirty="0">
                <a:solidFill>
                  <a:schemeClr val="tx1"/>
                </a:solidFill>
                <a:latin typeface="Abel-Regular"/>
              </a:rPr>
              <a:t>Ich bin fair und möglichst transparent im Umgang mit Spielern und Eltern.</a:t>
            </a:r>
          </a:p>
          <a:p>
            <a:pPr marL="171450" indent="-171450" algn="l">
              <a:buFont typeface="Arial" panose="020B0604020202020204" pitchFamily="34" charset="0"/>
              <a:buChar char="•"/>
            </a:pPr>
            <a:endParaRPr lang="de-DE" sz="1600" b="1" i="0" u="none" strike="noStrike" baseline="0" dirty="0">
              <a:solidFill>
                <a:schemeClr val="tx1"/>
              </a:solidFill>
              <a:latin typeface="Abel-Regular"/>
            </a:endParaRPr>
          </a:p>
          <a:p>
            <a:pPr marL="171450" indent="-171450" algn="l">
              <a:buFont typeface="Arial" panose="020B0604020202020204" pitchFamily="34" charset="0"/>
              <a:buChar char="•"/>
            </a:pPr>
            <a:r>
              <a:rPr lang="de-DE" sz="1600" b="1" i="0" u="none" strike="noStrike" baseline="0" dirty="0">
                <a:solidFill>
                  <a:schemeClr val="tx1"/>
                </a:solidFill>
                <a:latin typeface="Abel-Regular"/>
              </a:rPr>
              <a:t>Ich bin verständnisvoll gegenüber den Gedanken, Sorgen und Anregungen der Eltern.</a:t>
            </a:r>
          </a:p>
          <a:p>
            <a:pPr marL="171450" indent="-171450" algn="l">
              <a:buFont typeface="Arial" panose="020B0604020202020204" pitchFamily="34" charset="0"/>
              <a:buChar char="•"/>
            </a:pPr>
            <a:endParaRPr lang="de-DE" sz="1600" b="1" i="0" u="none" strike="noStrike" baseline="0" dirty="0">
              <a:solidFill>
                <a:schemeClr val="tx1"/>
              </a:solidFill>
              <a:latin typeface="Abel-Regular"/>
            </a:endParaRPr>
          </a:p>
          <a:p>
            <a:pPr marL="171450" indent="-171450" algn="l">
              <a:buFont typeface="Arial" panose="020B0604020202020204" pitchFamily="34" charset="0"/>
              <a:buChar char="•"/>
            </a:pPr>
            <a:r>
              <a:rPr lang="de-DE" sz="1600" b="1" i="0" u="none" strike="noStrike" baseline="0" dirty="0">
                <a:solidFill>
                  <a:schemeClr val="tx1"/>
                </a:solidFill>
                <a:latin typeface="Abel-Regular"/>
              </a:rPr>
              <a:t>Ich bin respektvoll im Umgang mit allen Spielern.</a:t>
            </a:r>
          </a:p>
          <a:p>
            <a:pPr marL="171450" indent="-171450" algn="l">
              <a:buFont typeface="Arial" panose="020B0604020202020204" pitchFamily="34" charset="0"/>
              <a:buChar char="•"/>
            </a:pPr>
            <a:endParaRPr lang="de-DE" sz="1600" b="1" i="0" u="none" strike="noStrike" baseline="0" dirty="0">
              <a:solidFill>
                <a:schemeClr val="tx1"/>
              </a:solidFill>
              <a:latin typeface="Abel-Regular"/>
            </a:endParaRPr>
          </a:p>
          <a:p>
            <a:pPr marL="171450" indent="-171450" algn="l">
              <a:buFont typeface="Arial" panose="020B0604020202020204" pitchFamily="34" charset="0"/>
              <a:buChar char="•"/>
            </a:pPr>
            <a:r>
              <a:rPr lang="de-DE" sz="1600" b="1" i="0" u="none" strike="noStrike" baseline="0" dirty="0">
                <a:solidFill>
                  <a:schemeClr val="tx1"/>
                </a:solidFill>
                <a:latin typeface="Abel-Regular"/>
              </a:rPr>
              <a:t>Ich bin klar in der Kommunikation und Einforderung von Zielen und Verhaltensweisen.</a:t>
            </a:r>
          </a:p>
          <a:p>
            <a:pPr marL="171450" indent="-171450" algn="l">
              <a:buFont typeface="Arial" panose="020B0604020202020204" pitchFamily="34" charset="0"/>
              <a:buChar char="•"/>
            </a:pPr>
            <a:endParaRPr lang="de-DE" sz="1600" b="1" i="0" u="none" strike="noStrike" baseline="0" dirty="0">
              <a:solidFill>
                <a:schemeClr val="tx1"/>
              </a:solidFill>
              <a:latin typeface="Abel-Regular"/>
            </a:endParaRPr>
          </a:p>
          <a:p>
            <a:pPr marL="171450" indent="-171450" algn="l">
              <a:buFont typeface="Arial" panose="020B0604020202020204" pitchFamily="34" charset="0"/>
              <a:buChar char="•"/>
            </a:pPr>
            <a:r>
              <a:rPr lang="de-DE" sz="1600" b="1" i="0" u="none" strike="noStrike" baseline="0" dirty="0">
                <a:solidFill>
                  <a:schemeClr val="tx1"/>
                </a:solidFill>
                <a:latin typeface="Abel-Regular"/>
              </a:rPr>
              <a:t>Ich bin </a:t>
            </a:r>
            <a:r>
              <a:rPr lang="de-DE" sz="1600" b="1" i="0" u="sng" strike="noStrike" baseline="0" dirty="0">
                <a:solidFill>
                  <a:schemeClr val="tx1"/>
                </a:solidFill>
                <a:effectLst>
                  <a:outerShdw blurRad="38100" dist="38100" dir="2700000" algn="tl">
                    <a:srgbClr val="000000">
                      <a:alpha val="43137"/>
                    </a:srgbClr>
                  </a:outerShdw>
                </a:effectLst>
                <a:latin typeface="Abel-Regular"/>
              </a:rPr>
              <a:t>positiv</a:t>
            </a:r>
            <a:r>
              <a:rPr lang="de-DE" sz="1600" b="1" i="0" u="none" strike="noStrike" baseline="0" dirty="0">
                <a:solidFill>
                  <a:schemeClr val="tx1"/>
                </a:solidFill>
                <a:latin typeface="Abel-Regular"/>
              </a:rPr>
              <a:t> im Umgang mit den Kids. Ich versuche, mit meiner positiven Art die Kinder mitzunehmen und zu begeistern.</a:t>
            </a:r>
            <a:endParaRPr lang="de-DE" sz="1600" b="1" dirty="0">
              <a:solidFill>
                <a:schemeClr val="tx1"/>
              </a:solidFill>
            </a:endParaRPr>
          </a:p>
        </p:txBody>
      </p:sp>
      <p:pic>
        <p:nvPicPr>
          <p:cNvPr id="8" name="Grafik 7" descr="Ein Bild, das Clipart, Animierter Cartoon, Fußball, Kleidung enthält.&#10;&#10;Automatisch generierte Beschreibung">
            <a:extLst>
              <a:ext uri="{FF2B5EF4-FFF2-40B4-BE49-F238E27FC236}">
                <a16:creationId xmlns:a16="http://schemas.microsoft.com/office/drawing/2014/main" id="{9E1A980F-8BBB-4697-A055-B4AFDC586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0" y="2090932"/>
            <a:ext cx="2441335" cy="3045720"/>
          </a:xfrm>
          <a:prstGeom prst="rect">
            <a:avLst/>
          </a:prstGeom>
        </p:spPr>
      </p:pic>
    </p:spTree>
    <p:extLst>
      <p:ext uri="{BB962C8B-B14F-4D97-AF65-F5344CB8AC3E}">
        <p14:creationId xmlns:p14="http://schemas.microsoft.com/office/powerpoint/2010/main" val="226221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5856" y="1844824"/>
            <a:ext cx="5400600" cy="3672408"/>
          </a:xfrm>
        </p:spPr>
        <p:txBody>
          <a:bodyPr/>
          <a:lstStyle/>
          <a:p>
            <a:r>
              <a:rPr lang="en-US" dirty="0"/>
              <a:t>Wie </a:t>
            </a:r>
            <a:r>
              <a:rPr lang="en-US" dirty="0" err="1"/>
              <a:t>sind</a:t>
            </a:r>
            <a:r>
              <a:rPr lang="en-US" dirty="0"/>
              <a:t> Kinder?</a:t>
            </a:r>
            <a:endParaRPr lang="uk-UA" dirty="0"/>
          </a:p>
        </p:txBody>
      </p:sp>
    </p:spTree>
    <p:extLst>
      <p:ext uri="{BB962C8B-B14F-4D97-AF65-F5344CB8AC3E}">
        <p14:creationId xmlns:p14="http://schemas.microsoft.com/office/powerpoint/2010/main" val="275894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646331"/>
          </a:xfrm>
          <a:prstGeom prst="rect">
            <a:avLst/>
          </a:prstGeom>
          <a:noFill/>
        </p:spPr>
        <p:txBody>
          <a:bodyPr wrap="square" rtlCol="0">
            <a:spAutoFit/>
          </a:bodyPr>
          <a:lstStyle/>
          <a:p>
            <a:r>
              <a:rPr lang="en-US" dirty="0"/>
              <a:t>Wie </a:t>
            </a:r>
            <a:r>
              <a:rPr lang="en-US" dirty="0" err="1"/>
              <a:t>sind</a:t>
            </a:r>
            <a:r>
              <a:rPr lang="en-US" dirty="0"/>
              <a:t> Kinder?</a:t>
            </a:r>
            <a:endParaRPr lang="de-DE" dirty="0"/>
          </a:p>
          <a:p>
            <a:endParaRPr lang="de-DE" dirty="0"/>
          </a:p>
        </p:txBody>
      </p:sp>
      <p:sp>
        <p:nvSpPr>
          <p:cNvPr id="2" name="Textfeld 1">
            <a:extLst>
              <a:ext uri="{FF2B5EF4-FFF2-40B4-BE49-F238E27FC236}">
                <a16:creationId xmlns:a16="http://schemas.microsoft.com/office/drawing/2014/main" id="{A9D9A563-5FF2-63EB-89F4-2130DAD56A1F}"/>
              </a:ext>
            </a:extLst>
          </p:cNvPr>
          <p:cNvSpPr txBox="1"/>
          <p:nvPr/>
        </p:nvSpPr>
        <p:spPr>
          <a:xfrm>
            <a:off x="1241884" y="3140968"/>
            <a:ext cx="8496944" cy="707886"/>
          </a:xfrm>
          <a:prstGeom prst="rect">
            <a:avLst/>
          </a:prstGeom>
          <a:noFill/>
        </p:spPr>
        <p:txBody>
          <a:bodyPr wrap="square" rtlCol="0">
            <a:spAutoFit/>
          </a:bodyPr>
          <a:lstStyle/>
          <a:p>
            <a:pPr algn="l"/>
            <a:r>
              <a:rPr lang="de-DE" sz="2000" b="1" dirty="0"/>
              <a:t>„Gras wächst nicht schneller, wenn man daran zieht“</a:t>
            </a:r>
          </a:p>
          <a:p>
            <a:pPr algn="l"/>
            <a:r>
              <a:rPr lang="de-DE" sz="2000" b="1" dirty="0"/>
              <a:t>- Afrikanisches Sprichwort</a:t>
            </a:r>
          </a:p>
        </p:txBody>
      </p:sp>
    </p:spTree>
    <p:extLst>
      <p:ext uri="{BB962C8B-B14F-4D97-AF65-F5344CB8AC3E}">
        <p14:creationId xmlns:p14="http://schemas.microsoft.com/office/powerpoint/2010/main" val="16878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6660232" cy="369332"/>
          </a:xfrm>
          <a:prstGeom prst="rect">
            <a:avLst/>
          </a:prstGeom>
          <a:noFill/>
        </p:spPr>
        <p:txBody>
          <a:bodyPr wrap="square" rtlCol="0">
            <a:spAutoFit/>
          </a:bodyPr>
          <a:lstStyle/>
          <a:p>
            <a:r>
              <a:rPr lang="en-US" dirty="0"/>
              <a:t>Wie </a:t>
            </a:r>
            <a:r>
              <a:rPr lang="en-US" dirty="0" err="1"/>
              <a:t>sind</a:t>
            </a:r>
            <a:r>
              <a:rPr lang="en-US" dirty="0"/>
              <a:t> Kinder?</a:t>
            </a:r>
            <a:endParaRPr lang="de-DE" dirty="0"/>
          </a:p>
        </p:txBody>
      </p:sp>
      <p:sp>
        <p:nvSpPr>
          <p:cNvPr id="2" name="Textfeld 1">
            <a:extLst>
              <a:ext uri="{FF2B5EF4-FFF2-40B4-BE49-F238E27FC236}">
                <a16:creationId xmlns:a16="http://schemas.microsoft.com/office/drawing/2014/main" id="{A9D9A563-5FF2-63EB-89F4-2130DAD56A1F}"/>
              </a:ext>
            </a:extLst>
          </p:cNvPr>
          <p:cNvSpPr txBox="1"/>
          <p:nvPr/>
        </p:nvSpPr>
        <p:spPr>
          <a:xfrm>
            <a:off x="323528" y="845411"/>
            <a:ext cx="8496944" cy="400110"/>
          </a:xfrm>
          <a:prstGeom prst="rect">
            <a:avLst/>
          </a:prstGeom>
          <a:noFill/>
        </p:spPr>
        <p:txBody>
          <a:bodyPr wrap="square" rtlCol="0">
            <a:spAutoFit/>
          </a:bodyPr>
          <a:lstStyle/>
          <a:p>
            <a:r>
              <a:rPr lang="de-DE" sz="2000" i="1" dirty="0"/>
              <a:t>Physiologisch-Motorisch</a:t>
            </a:r>
          </a:p>
        </p:txBody>
      </p:sp>
      <p:pic>
        <p:nvPicPr>
          <p:cNvPr id="6" name="Grafik 5" descr="Ein Bild, das Fußball, Ball, Person, Kleinkind enthält.&#10;&#10;Automatisch generierte Beschreibung">
            <a:extLst>
              <a:ext uri="{FF2B5EF4-FFF2-40B4-BE49-F238E27FC236}">
                <a16:creationId xmlns:a16="http://schemas.microsoft.com/office/drawing/2014/main" id="{70B53A46-3295-4A65-807A-8819B7C3857C}"/>
              </a:ext>
            </a:extLst>
          </p:cNvPr>
          <p:cNvPicPr>
            <a:picLocks noChangeAspect="1"/>
          </p:cNvPicPr>
          <p:nvPr/>
        </p:nvPicPr>
        <p:blipFill rotWithShape="1">
          <a:blip r:embed="rId2">
            <a:extLst>
              <a:ext uri="{28A0092B-C50C-407E-A947-70E740481C1C}">
                <a14:useLocalDpi xmlns:a14="http://schemas.microsoft.com/office/drawing/2010/main" val="0"/>
              </a:ext>
            </a:extLst>
          </a:blip>
          <a:srcRect l="39397" r="19127"/>
          <a:stretch/>
        </p:blipFill>
        <p:spPr>
          <a:xfrm flipH="1">
            <a:off x="256435" y="1616578"/>
            <a:ext cx="2342219" cy="3764715"/>
          </a:xfrm>
          <a:prstGeom prst="rect">
            <a:avLst/>
          </a:prstGeom>
        </p:spPr>
      </p:pic>
      <p:sp>
        <p:nvSpPr>
          <p:cNvPr id="9" name="Trapezoid 8">
            <a:extLst>
              <a:ext uri="{FF2B5EF4-FFF2-40B4-BE49-F238E27FC236}">
                <a16:creationId xmlns:a16="http://schemas.microsoft.com/office/drawing/2014/main" id="{271E950B-FE61-B59C-A3BE-B9B888ACC943}"/>
              </a:ext>
            </a:extLst>
          </p:cNvPr>
          <p:cNvSpPr/>
          <p:nvPr/>
        </p:nvSpPr>
        <p:spPr>
          <a:xfrm rot="16200000">
            <a:off x="707954" y="3093344"/>
            <a:ext cx="5063798" cy="1368152"/>
          </a:xfrm>
          <a:prstGeom prst="trapezoid">
            <a:avLst>
              <a:gd name="adj" fmla="val 93474"/>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0544729F-0D40-02B6-F2E9-E74D25767C7C}"/>
              </a:ext>
            </a:extLst>
          </p:cNvPr>
          <p:cNvSpPr/>
          <p:nvPr/>
        </p:nvSpPr>
        <p:spPr>
          <a:xfrm>
            <a:off x="3923928" y="1245521"/>
            <a:ext cx="4536504" cy="5063799"/>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de-DE" sz="1300" b="1" i="0" u="none" strike="noStrike" baseline="0" dirty="0">
                <a:solidFill>
                  <a:schemeClr val="tx1"/>
                </a:solidFill>
                <a:latin typeface="Abel-Regular"/>
              </a:rPr>
              <a:t>Jeder von uns entwickelt sich unterschiedlich schnell. Wir unterscheiden uns alle in Größe, Gewicht, Schnelligkeit, Ausdauer und Bewegungsbild.</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Ich verbessere mich nicht gleichmäßig. Wachstumsphasen können zu Rückschritten führen &amp; manchmal mach ich einen Leistungssprung.</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Ich erhole mich schneller als Erwachsene. Ich brauche keine lange Pause. Lieber sind mir mehrere kleine Pausen.</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Je mehr Erfahrungen ich sammeln konnte, desto schneller lerne ich neue Bewegungen. Am besten lerne ich, wenn ich Spaß habe. Fangen, werfen, springen machen mir in kleinen Spielen auch Spaß.</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Ich brauche ausreichend Bewegung. 60 min / pro Tag mit moderater bis intensiver Intensität (.ins Schwitzen kommen.). Intensive &amp; effiziente Trainingseinheiten machen mich fit.</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Ich und meine Mitspieler haben unterschiedliche Bewegungsbilder. Ziel meiner sportlichen Bewegung ist Effizienz und nicht Ästhetik. Kommt mein Pass oft an, ist es egal wie er aussieht.</a:t>
            </a:r>
            <a:endParaRPr lang="de-DE" sz="1300" b="1" dirty="0">
              <a:solidFill>
                <a:schemeClr val="tx1"/>
              </a:solidFill>
            </a:endParaRPr>
          </a:p>
        </p:txBody>
      </p:sp>
    </p:spTree>
    <p:extLst>
      <p:ext uri="{BB962C8B-B14F-4D97-AF65-F5344CB8AC3E}">
        <p14:creationId xmlns:p14="http://schemas.microsoft.com/office/powerpoint/2010/main" val="240470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6660232" cy="369332"/>
          </a:xfrm>
          <a:prstGeom prst="rect">
            <a:avLst/>
          </a:prstGeom>
          <a:noFill/>
        </p:spPr>
        <p:txBody>
          <a:bodyPr wrap="square" rtlCol="0">
            <a:spAutoFit/>
          </a:bodyPr>
          <a:lstStyle/>
          <a:p>
            <a:r>
              <a:rPr lang="en-US" dirty="0"/>
              <a:t>Wie </a:t>
            </a:r>
            <a:r>
              <a:rPr lang="en-US" dirty="0" err="1"/>
              <a:t>sind</a:t>
            </a:r>
            <a:r>
              <a:rPr lang="en-US" dirty="0"/>
              <a:t> Kinder?</a:t>
            </a:r>
            <a:endParaRPr lang="de-DE" dirty="0"/>
          </a:p>
        </p:txBody>
      </p:sp>
      <p:sp>
        <p:nvSpPr>
          <p:cNvPr id="2" name="Textfeld 1">
            <a:extLst>
              <a:ext uri="{FF2B5EF4-FFF2-40B4-BE49-F238E27FC236}">
                <a16:creationId xmlns:a16="http://schemas.microsoft.com/office/drawing/2014/main" id="{A9D9A563-5FF2-63EB-89F4-2130DAD56A1F}"/>
              </a:ext>
            </a:extLst>
          </p:cNvPr>
          <p:cNvSpPr txBox="1"/>
          <p:nvPr/>
        </p:nvSpPr>
        <p:spPr>
          <a:xfrm>
            <a:off x="323528" y="845411"/>
            <a:ext cx="8496944" cy="400110"/>
          </a:xfrm>
          <a:prstGeom prst="rect">
            <a:avLst/>
          </a:prstGeom>
          <a:noFill/>
        </p:spPr>
        <p:txBody>
          <a:bodyPr wrap="square" rtlCol="0">
            <a:spAutoFit/>
          </a:bodyPr>
          <a:lstStyle/>
          <a:p>
            <a:r>
              <a:rPr lang="de-DE" sz="2000" i="1" dirty="0"/>
              <a:t>Psychologisch-Kognitiv</a:t>
            </a:r>
          </a:p>
        </p:txBody>
      </p:sp>
      <p:pic>
        <p:nvPicPr>
          <p:cNvPr id="6" name="Grafik 5" descr="Ein Bild, das Fußball, Ball, Person, Kleinkind enthält.&#10;&#10;Automatisch generierte Beschreibung">
            <a:extLst>
              <a:ext uri="{FF2B5EF4-FFF2-40B4-BE49-F238E27FC236}">
                <a16:creationId xmlns:a16="http://schemas.microsoft.com/office/drawing/2014/main" id="{70B53A46-3295-4A65-807A-8819B7C3857C}"/>
              </a:ext>
            </a:extLst>
          </p:cNvPr>
          <p:cNvPicPr>
            <a:picLocks noChangeAspect="1"/>
          </p:cNvPicPr>
          <p:nvPr/>
        </p:nvPicPr>
        <p:blipFill rotWithShape="1">
          <a:blip r:embed="rId2">
            <a:extLst>
              <a:ext uri="{28A0092B-C50C-407E-A947-70E740481C1C}">
                <a14:useLocalDpi xmlns:a14="http://schemas.microsoft.com/office/drawing/2010/main" val="0"/>
              </a:ext>
            </a:extLst>
          </a:blip>
          <a:srcRect l="39397" r="19127"/>
          <a:stretch/>
        </p:blipFill>
        <p:spPr>
          <a:xfrm flipH="1">
            <a:off x="256435" y="1616578"/>
            <a:ext cx="2342219" cy="3764715"/>
          </a:xfrm>
          <a:prstGeom prst="rect">
            <a:avLst/>
          </a:prstGeom>
        </p:spPr>
      </p:pic>
      <p:sp>
        <p:nvSpPr>
          <p:cNvPr id="9" name="Trapezoid 8">
            <a:extLst>
              <a:ext uri="{FF2B5EF4-FFF2-40B4-BE49-F238E27FC236}">
                <a16:creationId xmlns:a16="http://schemas.microsoft.com/office/drawing/2014/main" id="{271E950B-FE61-B59C-A3BE-B9B888ACC943}"/>
              </a:ext>
            </a:extLst>
          </p:cNvPr>
          <p:cNvSpPr/>
          <p:nvPr/>
        </p:nvSpPr>
        <p:spPr>
          <a:xfrm rot="16200000">
            <a:off x="707954" y="3093344"/>
            <a:ext cx="5063798" cy="1368152"/>
          </a:xfrm>
          <a:prstGeom prst="trapezoid">
            <a:avLst>
              <a:gd name="adj" fmla="val 93474"/>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0544729F-0D40-02B6-F2E9-E74D25767C7C}"/>
              </a:ext>
            </a:extLst>
          </p:cNvPr>
          <p:cNvSpPr/>
          <p:nvPr/>
        </p:nvSpPr>
        <p:spPr>
          <a:xfrm>
            <a:off x="3923928" y="1245521"/>
            <a:ext cx="4536504" cy="5063799"/>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de-DE" sz="1300" b="1" i="0" u="none" strike="noStrike" baseline="0" dirty="0">
                <a:solidFill>
                  <a:schemeClr val="tx1"/>
                </a:solidFill>
                <a:latin typeface="Abel-Regular"/>
              </a:rPr>
              <a:t>Ich habe oft andere Motive &amp; Eigenschaften als mein Mitspieler. Ich sehe meist einen anderen Sinn im Fußballspielen &amp; im Training als mein Trainer.</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So langsam kann ich logisch denken. Ich bin in der Lage, eigene Schlussfolgerungen zu ziehen. Also frage mich &amp; beziehe mich mit ein. Manche Antworten werden dich überraschen.</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Ich kann mich nicht so lange konzentrieren wie Erwachsene &amp; ich lasse mich leichter ablenken. Ich brauche klare Aufgaben und kurze Standzeiten.</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Ich brauche auch Freiraum. Durch ihn entwickle ich Eigenständigkeit, Selbstwirksamkeit, Kreativität &amp; lerne Probleme selbstständig zu lösen.</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Wenn ich mich spielerisch viel bewege, vergesse ich, wie anstrengend die Übung ist. Nutze das! Am Ende eines anstrengenden Trainings, bin ich in der Regel sensibler.</a:t>
            </a:r>
          </a:p>
          <a:p>
            <a:pPr marL="171450" indent="-171450" algn="l">
              <a:buFont typeface="Arial" panose="020B0604020202020204" pitchFamily="34" charset="0"/>
              <a:buChar char="•"/>
            </a:pPr>
            <a:endParaRPr lang="de-DE" sz="1300" b="1" i="0" u="none" strike="noStrike" baseline="0" dirty="0">
              <a:solidFill>
                <a:schemeClr val="tx1"/>
              </a:solidFill>
              <a:latin typeface="Abel-Regular"/>
            </a:endParaRPr>
          </a:p>
          <a:p>
            <a:pPr marL="171450" indent="-171450" algn="l">
              <a:buFont typeface="Arial" panose="020B0604020202020204" pitchFamily="34" charset="0"/>
              <a:buChar char="•"/>
            </a:pPr>
            <a:r>
              <a:rPr lang="de-DE" sz="1300" b="1" i="0" u="none" strike="noStrike" baseline="0" dirty="0">
                <a:solidFill>
                  <a:schemeClr val="tx1"/>
                </a:solidFill>
                <a:latin typeface="Abel-Regular"/>
              </a:rPr>
              <a:t>Ich bin Gerechtigkeitsfanatiker. Ich habe sehr feine Fühler dafür, wenn Erwachsene oder Mitspieler mich nicht fair behandeln.</a:t>
            </a:r>
            <a:endParaRPr lang="de-DE" sz="1300" b="1" dirty="0">
              <a:solidFill>
                <a:schemeClr val="tx1"/>
              </a:solidFill>
            </a:endParaRPr>
          </a:p>
        </p:txBody>
      </p:sp>
    </p:spTree>
    <p:extLst>
      <p:ext uri="{BB962C8B-B14F-4D97-AF65-F5344CB8AC3E}">
        <p14:creationId xmlns:p14="http://schemas.microsoft.com/office/powerpoint/2010/main" val="86487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6660232" cy="369332"/>
          </a:xfrm>
          <a:prstGeom prst="rect">
            <a:avLst/>
          </a:prstGeom>
          <a:noFill/>
        </p:spPr>
        <p:txBody>
          <a:bodyPr wrap="square" rtlCol="0">
            <a:spAutoFit/>
          </a:bodyPr>
          <a:lstStyle/>
          <a:p>
            <a:r>
              <a:rPr lang="en-US" dirty="0"/>
              <a:t>Wie </a:t>
            </a:r>
            <a:r>
              <a:rPr lang="en-US" dirty="0" err="1"/>
              <a:t>sind</a:t>
            </a:r>
            <a:r>
              <a:rPr lang="en-US" dirty="0"/>
              <a:t> Kinder?</a:t>
            </a:r>
            <a:endParaRPr lang="de-DE" dirty="0"/>
          </a:p>
        </p:txBody>
      </p:sp>
      <p:sp>
        <p:nvSpPr>
          <p:cNvPr id="2" name="Textfeld 1">
            <a:extLst>
              <a:ext uri="{FF2B5EF4-FFF2-40B4-BE49-F238E27FC236}">
                <a16:creationId xmlns:a16="http://schemas.microsoft.com/office/drawing/2014/main" id="{A9D9A563-5FF2-63EB-89F4-2130DAD56A1F}"/>
              </a:ext>
            </a:extLst>
          </p:cNvPr>
          <p:cNvSpPr txBox="1"/>
          <p:nvPr/>
        </p:nvSpPr>
        <p:spPr>
          <a:xfrm>
            <a:off x="323528" y="845411"/>
            <a:ext cx="8496944" cy="400110"/>
          </a:xfrm>
          <a:prstGeom prst="rect">
            <a:avLst/>
          </a:prstGeom>
          <a:noFill/>
        </p:spPr>
        <p:txBody>
          <a:bodyPr wrap="square" rtlCol="0">
            <a:spAutoFit/>
          </a:bodyPr>
          <a:lstStyle/>
          <a:p>
            <a:r>
              <a:rPr lang="de-DE" sz="2000" i="1" dirty="0"/>
              <a:t>Bedürfnisse von Kindern im Training</a:t>
            </a:r>
          </a:p>
        </p:txBody>
      </p:sp>
      <p:pic>
        <p:nvPicPr>
          <p:cNvPr id="6" name="Grafik 5" descr="Ein Bild, das Fußball, Ball, Person, Kleinkind enthält.&#10;&#10;Automatisch generierte Beschreibung">
            <a:extLst>
              <a:ext uri="{FF2B5EF4-FFF2-40B4-BE49-F238E27FC236}">
                <a16:creationId xmlns:a16="http://schemas.microsoft.com/office/drawing/2014/main" id="{70B53A46-3295-4A65-807A-8819B7C3857C}"/>
              </a:ext>
            </a:extLst>
          </p:cNvPr>
          <p:cNvPicPr>
            <a:picLocks noChangeAspect="1"/>
          </p:cNvPicPr>
          <p:nvPr/>
        </p:nvPicPr>
        <p:blipFill rotWithShape="1">
          <a:blip r:embed="rId2">
            <a:extLst>
              <a:ext uri="{28A0092B-C50C-407E-A947-70E740481C1C}">
                <a14:useLocalDpi xmlns:a14="http://schemas.microsoft.com/office/drawing/2010/main" val="0"/>
              </a:ext>
            </a:extLst>
          </a:blip>
          <a:srcRect l="39397" r="19127"/>
          <a:stretch/>
        </p:blipFill>
        <p:spPr>
          <a:xfrm flipH="1">
            <a:off x="256435" y="1616578"/>
            <a:ext cx="2342219" cy="3764715"/>
          </a:xfrm>
          <a:prstGeom prst="rect">
            <a:avLst/>
          </a:prstGeom>
        </p:spPr>
      </p:pic>
      <p:sp>
        <p:nvSpPr>
          <p:cNvPr id="9" name="Trapezoid 8">
            <a:extLst>
              <a:ext uri="{FF2B5EF4-FFF2-40B4-BE49-F238E27FC236}">
                <a16:creationId xmlns:a16="http://schemas.microsoft.com/office/drawing/2014/main" id="{271E950B-FE61-B59C-A3BE-B9B888ACC943}"/>
              </a:ext>
            </a:extLst>
          </p:cNvPr>
          <p:cNvSpPr/>
          <p:nvPr/>
        </p:nvSpPr>
        <p:spPr>
          <a:xfrm rot="16200000">
            <a:off x="707954" y="3093344"/>
            <a:ext cx="5063798" cy="1368152"/>
          </a:xfrm>
          <a:prstGeom prst="trapezoid">
            <a:avLst>
              <a:gd name="adj" fmla="val 93474"/>
            </a:avLst>
          </a:prstGeom>
          <a:gradFill flip="none" rotWithShape="1">
            <a:gsLst>
              <a:gs pos="0">
                <a:schemeClr val="accent2">
                  <a:lumMod val="40000"/>
                  <a:lumOff val="60000"/>
                </a:schemeClr>
              </a:gs>
              <a:gs pos="68000">
                <a:schemeClr val="accent2">
                  <a:lumMod val="95000"/>
                  <a:lumOff val="5000"/>
                </a:schemeClr>
              </a:gs>
              <a:gs pos="100000">
                <a:schemeClr val="accent2">
                  <a:lumMod val="60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0544729F-0D40-02B6-F2E9-E74D25767C7C}"/>
              </a:ext>
            </a:extLst>
          </p:cNvPr>
          <p:cNvSpPr/>
          <p:nvPr/>
        </p:nvSpPr>
        <p:spPr>
          <a:xfrm>
            <a:off x="3923928" y="1245521"/>
            <a:ext cx="4536504" cy="5063799"/>
          </a:xfrm>
          <a:prstGeom prst="rect">
            <a:avLst/>
          </a:prstGeom>
          <a:gradFill flip="none" rotWithShape="1">
            <a:gsLst>
              <a:gs pos="0">
                <a:schemeClr val="accent2">
                  <a:lumMod val="40000"/>
                  <a:lumOff val="60000"/>
                </a:schemeClr>
              </a:gs>
              <a:gs pos="76000">
                <a:schemeClr val="accent2">
                  <a:lumMod val="95000"/>
                  <a:lumOff val="5000"/>
                </a:schemeClr>
              </a:gs>
              <a:gs pos="100000">
                <a:schemeClr val="accent2">
                  <a:lumMod val="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de-DE" sz="1400" b="1" i="0" u="none" strike="noStrike" baseline="0" dirty="0">
                <a:solidFill>
                  <a:schemeClr val="tx1"/>
                </a:solidFill>
                <a:latin typeface="Abel-Regular"/>
              </a:rPr>
              <a:t>Ich will möglichst sichtbares Feedback für meine Aktionen. Mir gefällt es besser, einen Kegel umzuschießen oder ein Tor zu erzielen, als einen Trick schön auszuführen</a:t>
            </a:r>
          </a:p>
          <a:p>
            <a:pPr marL="171450" indent="-171450" algn="l">
              <a:buFont typeface="Arial" panose="020B0604020202020204" pitchFamily="34" charset="0"/>
              <a:buChar char="•"/>
            </a:pPr>
            <a:endParaRPr lang="de-DE" sz="1400" b="1" dirty="0">
              <a:solidFill>
                <a:schemeClr val="tx1"/>
              </a:solidFill>
              <a:latin typeface="Abel-Regular"/>
            </a:endParaRPr>
          </a:p>
          <a:p>
            <a:pPr marL="171450" indent="-171450" algn="l">
              <a:buFont typeface="Arial" panose="020B0604020202020204" pitchFamily="34" charset="0"/>
              <a:buChar char="•"/>
            </a:pPr>
            <a:r>
              <a:rPr lang="de-DE" sz="1400" b="1" dirty="0">
                <a:solidFill>
                  <a:schemeClr val="tx1"/>
                </a:solidFill>
                <a:latin typeface="Abel-Regular"/>
              </a:rPr>
              <a:t>Ich will viele Erfolgserlebnisse und lobende Worte.</a:t>
            </a:r>
          </a:p>
          <a:p>
            <a:pPr marL="171450" indent="-171450" algn="l">
              <a:buFont typeface="Arial" panose="020B0604020202020204" pitchFamily="34" charset="0"/>
              <a:buChar char="•"/>
            </a:pPr>
            <a:endParaRPr lang="de-DE" sz="1400" b="1" i="0" u="none" strike="noStrike" baseline="0" dirty="0">
              <a:solidFill>
                <a:schemeClr val="tx1"/>
              </a:solidFill>
              <a:latin typeface="Abel-Regular"/>
            </a:endParaRPr>
          </a:p>
          <a:p>
            <a:pPr marL="171450" indent="-171450" algn="l">
              <a:buFont typeface="Arial" panose="020B0604020202020204" pitchFamily="34" charset="0"/>
              <a:buChar char="•"/>
            </a:pPr>
            <a:r>
              <a:rPr lang="de-DE" sz="1400" b="1" i="0" u="none" strike="noStrike" baseline="0" dirty="0">
                <a:solidFill>
                  <a:schemeClr val="tx1"/>
                </a:solidFill>
                <a:latin typeface="Abel-Regular"/>
              </a:rPr>
              <a:t>Ich will immer alles direkt von Anfang an können. Ich bin manchmal schnell frustriert. Deswegen brauche ich gute Lösungsvorschläge von meinem Trainer.</a:t>
            </a:r>
          </a:p>
          <a:p>
            <a:pPr marL="171450" indent="-171450" algn="l">
              <a:buFont typeface="Arial" panose="020B0604020202020204" pitchFamily="34" charset="0"/>
              <a:buChar char="•"/>
            </a:pPr>
            <a:endParaRPr lang="de-DE" sz="1400" b="1" i="0" u="none" strike="noStrike" baseline="0" dirty="0">
              <a:solidFill>
                <a:schemeClr val="tx1"/>
              </a:solidFill>
              <a:latin typeface="Abel-Regular"/>
            </a:endParaRPr>
          </a:p>
          <a:p>
            <a:pPr marL="171450" indent="-171450" algn="l">
              <a:buFont typeface="Arial" panose="020B0604020202020204" pitchFamily="34" charset="0"/>
              <a:buChar char="•"/>
            </a:pPr>
            <a:r>
              <a:rPr lang="de-DE" sz="1400" b="1" i="0" u="none" strike="noStrike" baseline="0" dirty="0">
                <a:solidFill>
                  <a:schemeClr val="tx1"/>
                </a:solidFill>
                <a:latin typeface="Abel-Regular"/>
              </a:rPr>
              <a:t>Ich will variierende Aufgaben, aber auch manche Lieblingsübungen wiederholen. Manchmal will ich in der Trainingsgestaltung mitentscheiden.</a:t>
            </a:r>
          </a:p>
          <a:p>
            <a:pPr marL="171450" indent="-171450" algn="l">
              <a:buFont typeface="Arial" panose="020B0604020202020204" pitchFamily="34" charset="0"/>
              <a:buChar char="•"/>
            </a:pPr>
            <a:endParaRPr lang="de-DE" sz="1400" b="1" i="0" u="none" strike="noStrike" baseline="0" dirty="0">
              <a:solidFill>
                <a:schemeClr val="tx1"/>
              </a:solidFill>
              <a:latin typeface="Abel-Regular"/>
            </a:endParaRPr>
          </a:p>
          <a:p>
            <a:pPr marL="171450" indent="-171450" algn="l">
              <a:buFont typeface="Arial" panose="020B0604020202020204" pitchFamily="34" charset="0"/>
              <a:buChar char="•"/>
            </a:pPr>
            <a:r>
              <a:rPr lang="de-DE" sz="1400" b="1" i="0" u="none" strike="noStrike" baseline="0" dirty="0">
                <a:solidFill>
                  <a:schemeClr val="tx1"/>
                </a:solidFill>
                <a:latin typeface="Abel-Regular"/>
              </a:rPr>
              <a:t>Mir ist Gerechtigkeit sehr wichtig. Wenn ich mich ungerecht behandelt fühle, werde ich schnell bockig.</a:t>
            </a:r>
          </a:p>
          <a:p>
            <a:pPr marL="171450" indent="-171450" algn="l">
              <a:buFont typeface="Arial" panose="020B0604020202020204" pitchFamily="34" charset="0"/>
              <a:buChar char="•"/>
            </a:pPr>
            <a:endParaRPr lang="de-DE" sz="1400" b="1" i="0" u="none" strike="noStrike" baseline="0" dirty="0">
              <a:solidFill>
                <a:schemeClr val="tx1"/>
              </a:solidFill>
              <a:latin typeface="Abel-Regular"/>
            </a:endParaRPr>
          </a:p>
          <a:p>
            <a:pPr marL="171450" indent="-171450" algn="l">
              <a:buFont typeface="Arial" panose="020B0604020202020204" pitchFamily="34" charset="0"/>
              <a:buChar char="•"/>
            </a:pPr>
            <a:r>
              <a:rPr lang="de-DE" sz="1400" b="1" i="0" u="none" strike="noStrike" baseline="0" dirty="0">
                <a:solidFill>
                  <a:schemeClr val="tx1"/>
                </a:solidFill>
                <a:latin typeface="Abel-Regular"/>
              </a:rPr>
              <a:t>Ich brauche auch Raum &amp; Freiheit etwas auszuprobieren. Ich will manche Übungen oder Spiele selbständig durchführen. Wenn meine Idee mal nicht klappt, will ich nicht immer getadelt werden.</a:t>
            </a:r>
            <a:endParaRPr lang="de-DE" sz="1400" b="1" dirty="0">
              <a:solidFill>
                <a:schemeClr val="tx1"/>
              </a:solidFill>
            </a:endParaRPr>
          </a:p>
        </p:txBody>
      </p:sp>
    </p:spTree>
    <p:extLst>
      <p:ext uri="{BB962C8B-B14F-4D97-AF65-F5344CB8AC3E}">
        <p14:creationId xmlns:p14="http://schemas.microsoft.com/office/powerpoint/2010/main" val="59079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646331"/>
          </a:xfrm>
          <a:prstGeom prst="rect">
            <a:avLst/>
          </a:prstGeom>
          <a:noFill/>
        </p:spPr>
        <p:txBody>
          <a:bodyPr wrap="square" rtlCol="0">
            <a:spAutoFit/>
          </a:bodyPr>
          <a:lstStyle/>
          <a:p>
            <a:r>
              <a:rPr lang="de-DE" dirty="0"/>
              <a:t>Kinder motivieren</a:t>
            </a:r>
          </a:p>
          <a:p>
            <a:endParaRPr lang="de-DE" dirty="0"/>
          </a:p>
        </p:txBody>
      </p:sp>
      <p:sp>
        <p:nvSpPr>
          <p:cNvPr id="5" name="Flussdiagramm: Vorbereitung 4">
            <a:extLst>
              <a:ext uri="{FF2B5EF4-FFF2-40B4-BE49-F238E27FC236}">
                <a16:creationId xmlns:a16="http://schemas.microsoft.com/office/drawing/2014/main" id="{963D4839-C6D2-A109-770B-29DA5ABC5436}"/>
              </a:ext>
            </a:extLst>
          </p:cNvPr>
          <p:cNvSpPr/>
          <p:nvPr/>
        </p:nvSpPr>
        <p:spPr>
          <a:xfrm>
            <a:off x="847368" y="1268760"/>
            <a:ext cx="2569415" cy="216024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t"/>
          <a:lstStyle/>
          <a:p>
            <a:pPr algn="ctr"/>
            <a:endParaRPr lang="de-DE" sz="100" dirty="0"/>
          </a:p>
          <a:p>
            <a:pPr algn="ctr"/>
            <a:endParaRPr lang="de-DE" sz="800" u="sng" dirty="0"/>
          </a:p>
          <a:p>
            <a:pPr algn="ctr"/>
            <a:r>
              <a:rPr lang="de-DE" sz="1600" u="sng" dirty="0"/>
              <a:t>Zugehörigkeit</a:t>
            </a:r>
          </a:p>
          <a:p>
            <a:pPr algn="ctr"/>
            <a:endParaRPr lang="de-DE" sz="800" u="sng" dirty="0"/>
          </a:p>
          <a:p>
            <a:pPr algn="ctr"/>
            <a:r>
              <a:rPr lang="de-DE" sz="1000" dirty="0">
                <a:latin typeface="Arial Narrow" panose="020B0606020202030204" pitchFamily="34" charset="0"/>
              </a:rPr>
              <a:t>Ausgrenzung oder das Gefühl, nicht Teil der Gruppe zu sein, demotiviert: Ich versuche als Trainer, jeden Spieler einzubinden!</a:t>
            </a:r>
          </a:p>
        </p:txBody>
      </p:sp>
      <p:sp>
        <p:nvSpPr>
          <p:cNvPr id="6" name="Flussdiagramm: Vorbereitung 5">
            <a:extLst>
              <a:ext uri="{FF2B5EF4-FFF2-40B4-BE49-F238E27FC236}">
                <a16:creationId xmlns:a16="http://schemas.microsoft.com/office/drawing/2014/main" id="{7220D717-AFB5-40F3-E55B-F9582A5B2EB0}"/>
              </a:ext>
            </a:extLst>
          </p:cNvPr>
          <p:cNvSpPr/>
          <p:nvPr/>
        </p:nvSpPr>
        <p:spPr>
          <a:xfrm>
            <a:off x="2992827" y="2376643"/>
            <a:ext cx="2569415" cy="216024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sng" strike="noStrike" kern="1200" cap="none" spc="0" normalizeH="0" baseline="0" noProof="0" dirty="0">
                <a:ln>
                  <a:noFill/>
                </a:ln>
                <a:solidFill>
                  <a:srgbClr val="4D4D4D"/>
                </a:solidFill>
                <a:effectLst/>
                <a:uLnTx/>
                <a:uFillTx/>
                <a:latin typeface="Arial"/>
                <a:ea typeface="+mn-ea"/>
                <a:cs typeface="+mn-cs"/>
              </a:rPr>
              <a:t>Praxisbezug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 b="0" i="0" u="sng"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de-DE" sz="1000" dirty="0">
              <a:solidFill>
                <a:srgbClr val="4D4D4D"/>
              </a:solidFill>
              <a:latin typeface="Arial Narrow" panose="020B0606020202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de-DE" sz="1000" dirty="0">
                <a:solidFill>
                  <a:srgbClr val="4D4D4D"/>
                </a:solidFill>
                <a:latin typeface="Arial Narrow" panose="020B0606020202030204" pitchFamily="34" charset="0"/>
              </a:rPr>
              <a:t>Inhalte zur Weiterentwicklung sollten vor allem in Form von Übungen oder spielerischen Aufgaben vermittelt werden. Weniger durch Ansprache oder Erläuterungen</a:t>
            </a:r>
            <a:endParaRPr kumimoji="0" lang="de-DE" sz="1000" b="0" i="0" u="none" strike="noStrike" kern="1200" cap="none" spc="0" normalizeH="0" baseline="0" noProof="0" dirty="0">
              <a:ln>
                <a:noFill/>
              </a:ln>
              <a:solidFill>
                <a:srgbClr val="4D4D4D"/>
              </a:solidFill>
              <a:effectLst/>
              <a:uLnTx/>
              <a:uFillTx/>
              <a:latin typeface="Arial Narrow" panose="020B0606020202030204" pitchFamily="34" charset="0"/>
            </a:endParaRPr>
          </a:p>
          <a:p>
            <a:pPr algn="ctr"/>
            <a:endParaRPr lang="de-DE" dirty="0"/>
          </a:p>
        </p:txBody>
      </p:sp>
      <p:sp>
        <p:nvSpPr>
          <p:cNvPr id="7" name="Flussdiagramm: Vorbereitung 6">
            <a:extLst>
              <a:ext uri="{FF2B5EF4-FFF2-40B4-BE49-F238E27FC236}">
                <a16:creationId xmlns:a16="http://schemas.microsoft.com/office/drawing/2014/main" id="{C99B59CA-37E7-D6C6-0637-EFA28A064859}"/>
              </a:ext>
            </a:extLst>
          </p:cNvPr>
          <p:cNvSpPr/>
          <p:nvPr/>
        </p:nvSpPr>
        <p:spPr>
          <a:xfrm>
            <a:off x="5138286" y="3501008"/>
            <a:ext cx="2569415" cy="216024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5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sng" strike="noStrike" kern="1200" cap="none" spc="0" normalizeH="0" baseline="0" noProof="0" dirty="0">
                <a:ln>
                  <a:noFill/>
                </a:ln>
                <a:solidFill>
                  <a:srgbClr val="4D4D4D"/>
                </a:solidFill>
                <a:effectLst/>
                <a:uLnTx/>
                <a:uFillTx/>
                <a:latin typeface="Arial"/>
                <a:ea typeface="+mn-ea"/>
                <a:cs typeface="+mn-cs"/>
              </a:rPr>
              <a:t>Gestaltungs-möglichkeit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200" b="0" i="0" u="sng" strike="noStrike" kern="1200" cap="none" spc="0" normalizeH="0" baseline="0" noProof="0" dirty="0">
              <a:ln>
                <a:noFill/>
              </a:ln>
              <a:solidFill>
                <a:srgbClr val="4D4D4D"/>
              </a:solidFill>
              <a:effectLst/>
              <a:uLnTx/>
              <a:uFillTx/>
              <a:latin typeface="Arial"/>
              <a:ea typeface="+mn-ea"/>
              <a:cs typeface="+mn-cs"/>
            </a:endParaRPr>
          </a:p>
          <a:p>
            <a:pPr algn="ctr"/>
            <a:r>
              <a:rPr lang="de-DE" sz="1000" b="0" i="0" u="none" strike="noStrike" baseline="0" dirty="0">
                <a:latin typeface="Arial Narrow" panose="020B0606020202030204" pitchFamily="34" charset="0"/>
              </a:rPr>
              <a:t>Ich lasse die Spieler auch mitgestalten. Einzelne Trainingsübungen, gemeinsame Ziele oder</a:t>
            </a:r>
          </a:p>
          <a:p>
            <a:pPr algn="ctr"/>
            <a:r>
              <a:rPr lang="de-DE" sz="1000" b="0" i="0" u="none" strike="noStrike" baseline="0" dirty="0">
                <a:latin typeface="Arial Narrow" panose="020B0606020202030204" pitchFamily="34" charset="0"/>
              </a:rPr>
              <a:t>die Vorbereitung auf einen Wettkampf. Oft helfen schon Wahloptionen. Challenge Game oder</a:t>
            </a:r>
          </a:p>
          <a:p>
            <a:pPr algn="ctr"/>
            <a:r>
              <a:rPr lang="de-DE" sz="1000" b="0" i="0" u="none" strike="noStrike" baseline="0" dirty="0">
                <a:latin typeface="Arial Narrow" panose="020B0606020202030204" pitchFamily="34" charset="0"/>
              </a:rPr>
              <a:t>Abschlussspiel?</a:t>
            </a:r>
            <a:endParaRPr lang="de-DE" dirty="0">
              <a:latin typeface="Arial Narrow" panose="020B0606020202030204" pitchFamily="34" charset="0"/>
            </a:endParaRPr>
          </a:p>
        </p:txBody>
      </p:sp>
      <p:sp>
        <p:nvSpPr>
          <p:cNvPr id="8" name="Flussdiagramm: Vorbereitung 7">
            <a:extLst>
              <a:ext uri="{FF2B5EF4-FFF2-40B4-BE49-F238E27FC236}">
                <a16:creationId xmlns:a16="http://schemas.microsoft.com/office/drawing/2014/main" id="{A85916CF-9769-3D52-526F-D058647EBF3B}"/>
              </a:ext>
            </a:extLst>
          </p:cNvPr>
          <p:cNvSpPr/>
          <p:nvPr/>
        </p:nvSpPr>
        <p:spPr>
          <a:xfrm>
            <a:off x="847368" y="3501008"/>
            <a:ext cx="2569415" cy="216024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sng" strike="noStrike" kern="1200" cap="none" spc="0" normalizeH="0" baseline="0" noProof="0" dirty="0">
                <a:ln>
                  <a:noFill/>
                </a:ln>
                <a:solidFill>
                  <a:srgbClr val="4D4D4D"/>
                </a:solidFill>
                <a:effectLst/>
                <a:uLnTx/>
                <a:uFillTx/>
                <a:latin typeface="Arial"/>
                <a:ea typeface="+mn-ea"/>
                <a:cs typeface="+mn-cs"/>
              </a:rPr>
              <a:t>Nachvollzieh-barkeit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00" b="0" i="0" u="sng" strike="noStrike" kern="1200" cap="none" spc="0" normalizeH="0" baseline="0" noProof="0" dirty="0">
              <a:ln>
                <a:noFill/>
              </a:ln>
              <a:solidFill>
                <a:srgbClr val="4D4D4D"/>
              </a:solidFill>
              <a:effectLst/>
              <a:uLnTx/>
              <a:uFillTx/>
              <a:latin typeface="Arial"/>
              <a:ea typeface="+mn-ea"/>
              <a:cs typeface="+mn-cs"/>
            </a:endParaRPr>
          </a:p>
          <a:p>
            <a:pPr algn="ctr"/>
            <a:r>
              <a:rPr lang="de-DE" sz="1000" b="0" i="0" u="none" strike="noStrike" baseline="0" dirty="0">
                <a:latin typeface="Arial Narrow" panose="020B0606020202030204" pitchFamily="34" charset="0"/>
              </a:rPr>
              <a:t>Ich begründe meine Regeln! Wenn die Spieler die Regeln verstehen, werden sie leichter als eigene</a:t>
            </a:r>
          </a:p>
          <a:p>
            <a:pPr algn="ctr"/>
            <a:r>
              <a:rPr lang="de-DE" sz="1000" b="0" i="0" u="none" strike="noStrike" baseline="0" dirty="0">
                <a:latin typeface="Arial Narrow" panose="020B0606020202030204" pitchFamily="34" charset="0"/>
              </a:rPr>
              <a:t>Regeln akzeptiert. Dabei muss ich nicht immer unmittelbar begründen, aber spätestens nach dem</a:t>
            </a:r>
          </a:p>
          <a:p>
            <a:pPr algn="ctr"/>
            <a:r>
              <a:rPr lang="de-DE" sz="1000" b="0" i="0" u="none" strike="noStrike" baseline="0" dirty="0">
                <a:latin typeface="Arial Narrow" panose="020B0606020202030204" pitchFamily="34" charset="0"/>
              </a:rPr>
              <a:t>Training im Einzelgespräch.</a:t>
            </a:r>
            <a:endParaRPr lang="de-DE" dirty="0">
              <a:latin typeface="Arial Narrow" panose="020B0606020202030204" pitchFamily="34" charset="0"/>
            </a:endParaRPr>
          </a:p>
        </p:txBody>
      </p:sp>
      <p:sp>
        <p:nvSpPr>
          <p:cNvPr id="9" name="Flussdiagramm: Vorbereitung 8">
            <a:extLst>
              <a:ext uri="{FF2B5EF4-FFF2-40B4-BE49-F238E27FC236}">
                <a16:creationId xmlns:a16="http://schemas.microsoft.com/office/drawing/2014/main" id="{ED4F301B-0BDE-72CA-00D9-CCF8BAFC57D0}"/>
              </a:ext>
            </a:extLst>
          </p:cNvPr>
          <p:cNvSpPr/>
          <p:nvPr/>
        </p:nvSpPr>
        <p:spPr>
          <a:xfrm>
            <a:off x="5138286" y="1268760"/>
            <a:ext cx="2569415" cy="216024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sng" strike="noStrike" kern="1200" cap="none" spc="0" normalizeH="0" baseline="0" noProof="0" dirty="0">
                <a:ln>
                  <a:noFill/>
                </a:ln>
                <a:solidFill>
                  <a:srgbClr val="4D4D4D"/>
                </a:solidFill>
                <a:effectLst/>
                <a:uLnTx/>
                <a:uFillTx/>
                <a:latin typeface="Arial"/>
                <a:ea typeface="+mn-ea"/>
                <a:cs typeface="+mn-cs"/>
              </a:rPr>
              <a:t>Wertschätzung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800" b="0" i="0" u="sng" strike="noStrike" kern="1200" cap="none" spc="0" normalizeH="0" baseline="0" noProof="0" dirty="0">
              <a:ln>
                <a:noFill/>
              </a:ln>
              <a:solidFill>
                <a:srgbClr val="4D4D4D"/>
              </a:solidFill>
              <a:effectLst/>
              <a:uLnTx/>
              <a:uFillTx/>
              <a:latin typeface="Arial"/>
              <a:ea typeface="+mn-ea"/>
              <a:cs typeface="+mn-cs"/>
            </a:endParaRPr>
          </a:p>
          <a:p>
            <a:pPr algn="ctr"/>
            <a:r>
              <a:rPr lang="de-DE" sz="1000" b="0" i="0" u="none" strike="noStrike" baseline="0" dirty="0">
                <a:latin typeface="Arial Narrow" panose="020B0606020202030204" pitchFamily="34" charset="0"/>
              </a:rPr>
              <a:t>Wir alle wollen als Individuum wahrgenommen werden. Deshalb begrüße ich jeden Spieler einzeln und suche immer wieder zwanglose Einzelgespräche.</a:t>
            </a:r>
            <a:endParaRPr lang="de-DE" dirty="0">
              <a:latin typeface="Arial Narrow" panose="020B0606020202030204" pitchFamily="34" charset="0"/>
            </a:endParaRPr>
          </a:p>
        </p:txBody>
      </p:sp>
      <p:sp>
        <p:nvSpPr>
          <p:cNvPr id="11" name="Flussdiagramm: Vorbereitung 10">
            <a:extLst>
              <a:ext uri="{FF2B5EF4-FFF2-40B4-BE49-F238E27FC236}">
                <a16:creationId xmlns:a16="http://schemas.microsoft.com/office/drawing/2014/main" id="{1F4C2237-745A-D521-D057-63F3623AA33D}"/>
              </a:ext>
            </a:extLst>
          </p:cNvPr>
          <p:cNvSpPr/>
          <p:nvPr/>
        </p:nvSpPr>
        <p:spPr>
          <a:xfrm>
            <a:off x="2992827" y="116632"/>
            <a:ext cx="2569415" cy="216024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400" b="0" i="0" u="sng" strike="noStrike" kern="1200" cap="none" spc="0" normalizeH="0" baseline="0" noProof="0" dirty="0">
                <a:ln>
                  <a:noFill/>
                </a:ln>
                <a:solidFill>
                  <a:srgbClr val="4D4D4D"/>
                </a:solidFill>
                <a:effectLst/>
                <a:uLnTx/>
                <a:uFillTx/>
                <a:latin typeface="Arial"/>
                <a:ea typeface="+mn-ea"/>
                <a:cs typeface="+mn-cs"/>
              </a:rPr>
              <a:t>Selbstwirksam-</a:t>
            </a:r>
            <a:r>
              <a:rPr kumimoji="0" lang="de-DE" sz="1400" b="0" i="0" u="sng" strike="noStrike" kern="1200" cap="none" spc="0" normalizeH="0" baseline="0" noProof="0" dirty="0" err="1">
                <a:ln>
                  <a:noFill/>
                </a:ln>
                <a:solidFill>
                  <a:srgbClr val="4D4D4D"/>
                </a:solidFill>
                <a:effectLst/>
                <a:uLnTx/>
                <a:uFillTx/>
                <a:latin typeface="Arial"/>
                <a:ea typeface="+mn-ea"/>
                <a:cs typeface="+mn-cs"/>
              </a:rPr>
              <a:t>keit</a:t>
            </a:r>
            <a:endParaRPr kumimoji="0" lang="de-DE" sz="1400" b="0" i="0" u="sng"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de-DE" sz="100" u="sng" dirty="0">
              <a:solidFill>
                <a:srgbClr val="4D4D4D"/>
              </a:solidFill>
              <a:latin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de-DE" sz="1000" dirty="0">
                <a:solidFill>
                  <a:srgbClr val="4D4D4D"/>
                </a:solidFill>
                <a:latin typeface="Arial Narrow" panose="020B0606020202030204" pitchFamily="34" charset="0"/>
              </a:rPr>
              <a:t>Jeder Spieler möchte sich selbst als  kompetent erleben. Wenn es bei einem Spieler nicht die  fußballerischen Fähigkeiten sind, hat er andere Stärken,</a:t>
            </a:r>
          </a:p>
          <a:p>
            <a:pPr algn="ctr"/>
            <a:r>
              <a:rPr lang="de-DE" sz="1000" dirty="0">
                <a:solidFill>
                  <a:srgbClr val="4D4D4D"/>
                </a:solidFill>
                <a:latin typeface="Arial Narrow" panose="020B0606020202030204" pitchFamily="34" charset="0"/>
              </a:rPr>
              <a:t>die ich gewinnbringend einbauen kann.</a:t>
            </a:r>
          </a:p>
        </p:txBody>
      </p:sp>
      <p:sp>
        <p:nvSpPr>
          <p:cNvPr id="13" name="Flussdiagramm: Vorbereitung 12">
            <a:extLst>
              <a:ext uri="{FF2B5EF4-FFF2-40B4-BE49-F238E27FC236}">
                <a16:creationId xmlns:a16="http://schemas.microsoft.com/office/drawing/2014/main" id="{C2A55F7A-043B-2AB3-2B09-CB73E174CBC9}"/>
              </a:ext>
            </a:extLst>
          </p:cNvPr>
          <p:cNvSpPr/>
          <p:nvPr/>
        </p:nvSpPr>
        <p:spPr>
          <a:xfrm>
            <a:off x="2992826" y="4653136"/>
            <a:ext cx="2569415" cy="216024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sng" strike="noStrike" kern="1200" cap="none" spc="0" normalizeH="0" baseline="0" noProof="0" dirty="0">
                <a:ln>
                  <a:noFill/>
                </a:ln>
                <a:solidFill>
                  <a:srgbClr val="4D4D4D"/>
                </a:solidFill>
                <a:effectLst/>
                <a:uLnTx/>
                <a:uFillTx/>
                <a:latin typeface="Arial"/>
                <a:ea typeface="+mn-ea"/>
                <a:cs typeface="+mn-cs"/>
              </a:rPr>
              <a:t>Feedback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700" b="0" i="0" u="sng" strike="noStrike" kern="1200" cap="none" spc="0" normalizeH="0" baseline="0" noProof="0" dirty="0">
              <a:ln>
                <a:noFill/>
              </a:ln>
              <a:solidFill>
                <a:srgbClr val="4D4D4D"/>
              </a:solidFill>
              <a:effectLst/>
              <a:uLnTx/>
              <a:uFillTx/>
              <a:latin typeface="Arial Narrow" panose="020B0606020202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4D4D4D"/>
                </a:solidFill>
                <a:effectLst/>
                <a:uLnTx/>
                <a:uFillTx/>
                <a:latin typeface="Arial Narrow" panose="020B0606020202030204" pitchFamily="34" charset="0"/>
              </a:rPr>
              <a:t>Positive Verstärkung statt negativer Kritik. Viel Loben und individuelles Feedback sind wichtig für Kinder. Nicht nur Ergebnisse (Tore, Sieg) loben sondern auch der Weg dahin (Anstrengung, Einsatz)</a:t>
            </a:r>
          </a:p>
          <a:p>
            <a:pPr algn="ctr"/>
            <a:endParaRPr lang="de-DE" dirty="0"/>
          </a:p>
        </p:txBody>
      </p:sp>
    </p:spTree>
    <p:extLst>
      <p:ext uri="{BB962C8B-B14F-4D97-AF65-F5344CB8AC3E}">
        <p14:creationId xmlns:p14="http://schemas.microsoft.com/office/powerpoint/2010/main" val="4162498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5856" y="1844824"/>
            <a:ext cx="5400600" cy="3672408"/>
          </a:xfrm>
        </p:spPr>
        <p:txBody>
          <a:bodyPr/>
          <a:lstStyle/>
          <a:p>
            <a:r>
              <a:rPr lang="en-US" dirty="0" err="1"/>
              <a:t>Trainingsorganisation</a:t>
            </a:r>
            <a:endParaRPr lang="uk-UA" dirty="0"/>
          </a:p>
        </p:txBody>
      </p:sp>
    </p:spTree>
    <p:extLst>
      <p:ext uri="{BB962C8B-B14F-4D97-AF65-F5344CB8AC3E}">
        <p14:creationId xmlns:p14="http://schemas.microsoft.com/office/powerpoint/2010/main" val="70056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5856" y="1844824"/>
            <a:ext cx="5400600" cy="3672408"/>
          </a:xfrm>
        </p:spPr>
        <p:txBody>
          <a:bodyPr/>
          <a:lstStyle/>
          <a:p>
            <a:r>
              <a:rPr lang="en-US" dirty="0" err="1"/>
              <a:t>Über</a:t>
            </a:r>
            <a:r>
              <a:rPr lang="en-US" dirty="0"/>
              <a:t> den Verein</a:t>
            </a: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3203848" cy="369332"/>
          </a:xfrm>
          <a:prstGeom prst="rect">
            <a:avLst/>
          </a:prstGeom>
          <a:noFill/>
        </p:spPr>
        <p:txBody>
          <a:bodyPr wrap="square" rtlCol="0">
            <a:spAutoFit/>
          </a:bodyPr>
          <a:lstStyle/>
          <a:p>
            <a:r>
              <a:rPr lang="en-US" dirty="0" err="1"/>
              <a:t>Leitlinien</a:t>
            </a:r>
            <a:r>
              <a:rPr lang="en-US" dirty="0"/>
              <a:t> Training</a:t>
            </a:r>
            <a:endParaRPr lang="de-DE" dirty="0"/>
          </a:p>
        </p:txBody>
      </p:sp>
      <p:sp>
        <p:nvSpPr>
          <p:cNvPr id="2" name="Textfeld 1">
            <a:extLst>
              <a:ext uri="{FF2B5EF4-FFF2-40B4-BE49-F238E27FC236}">
                <a16:creationId xmlns:a16="http://schemas.microsoft.com/office/drawing/2014/main" id="{A9D9A563-5FF2-63EB-89F4-2130DAD56A1F}"/>
              </a:ext>
            </a:extLst>
          </p:cNvPr>
          <p:cNvSpPr txBox="1"/>
          <p:nvPr/>
        </p:nvSpPr>
        <p:spPr>
          <a:xfrm>
            <a:off x="467544" y="1016060"/>
            <a:ext cx="8496944" cy="1815882"/>
          </a:xfrm>
          <a:prstGeom prst="rect">
            <a:avLst/>
          </a:prstGeom>
          <a:noFill/>
        </p:spPr>
        <p:txBody>
          <a:bodyPr wrap="square" rtlCol="0">
            <a:spAutoFit/>
          </a:bodyPr>
          <a:lstStyle/>
          <a:p>
            <a:r>
              <a:rPr lang="de-DE" b="1" i="1" dirty="0"/>
              <a:t>Kinder unterscheiden sich sowohl untereinander als auch zwischen den Altersgruppen stark. Folgende Hinweise sollen bei der Gestaltung eines motivierenden und leistungsorientierten Trainings helfen. Einen Überblick zu den Eigenheiten der Altersstufen findet sich auf der Folgefolie.</a:t>
            </a:r>
          </a:p>
          <a:p>
            <a:endParaRPr lang="de-DE" sz="2000" b="1" i="1" dirty="0"/>
          </a:p>
          <a:p>
            <a:r>
              <a:rPr lang="de-DE" sz="2000" b="1" dirty="0"/>
              <a:t>Leitlinien für das Training:</a:t>
            </a:r>
          </a:p>
        </p:txBody>
      </p:sp>
      <p:graphicFrame>
        <p:nvGraphicFramePr>
          <p:cNvPr id="3" name="Tabelle 2">
            <a:extLst>
              <a:ext uri="{FF2B5EF4-FFF2-40B4-BE49-F238E27FC236}">
                <a16:creationId xmlns:a16="http://schemas.microsoft.com/office/drawing/2014/main" id="{BEDB1293-1D73-EEFB-3F3D-C292FB6B8F3E}"/>
              </a:ext>
            </a:extLst>
          </p:cNvPr>
          <p:cNvGraphicFramePr>
            <a:graphicFrameLocks noGrp="1"/>
          </p:cNvGraphicFramePr>
          <p:nvPr>
            <p:extLst>
              <p:ext uri="{D42A27DB-BD31-4B8C-83A1-F6EECF244321}">
                <p14:modId xmlns:p14="http://schemas.microsoft.com/office/powerpoint/2010/main" val="1194001516"/>
              </p:ext>
            </p:extLst>
          </p:nvPr>
        </p:nvGraphicFramePr>
        <p:xfrm>
          <a:off x="467544" y="3006243"/>
          <a:ext cx="7969473" cy="3540982"/>
        </p:xfrm>
        <a:graphic>
          <a:graphicData uri="http://schemas.openxmlformats.org/drawingml/2006/table">
            <a:tbl>
              <a:tblPr bandRow="1">
                <a:tableStyleId>{16D9F66E-5EB9-4882-86FB-DCBF35E3C3E4}</a:tableStyleId>
              </a:tblPr>
              <a:tblGrid>
                <a:gridCol w="2656491">
                  <a:extLst>
                    <a:ext uri="{9D8B030D-6E8A-4147-A177-3AD203B41FA5}">
                      <a16:colId xmlns:a16="http://schemas.microsoft.com/office/drawing/2014/main" val="1406212128"/>
                    </a:ext>
                  </a:extLst>
                </a:gridCol>
                <a:gridCol w="2656491">
                  <a:extLst>
                    <a:ext uri="{9D8B030D-6E8A-4147-A177-3AD203B41FA5}">
                      <a16:colId xmlns:a16="http://schemas.microsoft.com/office/drawing/2014/main" val="3338151230"/>
                    </a:ext>
                  </a:extLst>
                </a:gridCol>
                <a:gridCol w="2656491">
                  <a:extLst>
                    <a:ext uri="{9D8B030D-6E8A-4147-A177-3AD203B41FA5}">
                      <a16:colId xmlns:a16="http://schemas.microsoft.com/office/drawing/2014/main" val="1077804812"/>
                    </a:ext>
                  </a:extLst>
                </a:gridCol>
              </a:tblGrid>
              <a:tr h="1176131">
                <a:tc>
                  <a:txBody>
                    <a:bodyPr/>
                    <a:lstStyle/>
                    <a:p>
                      <a:pPr algn="ctr"/>
                      <a:r>
                        <a:rPr lang="de-DE" sz="1200" dirty="0"/>
                        <a:t>Ich bereite mein Training</a:t>
                      </a:r>
                    </a:p>
                    <a:p>
                      <a:pPr algn="ctr"/>
                      <a:r>
                        <a:rPr lang="de-DE" sz="1200" dirty="0"/>
                        <a:t>gewissenhaft vor. Wie viel</a:t>
                      </a:r>
                    </a:p>
                    <a:p>
                      <a:pPr algn="ctr"/>
                      <a:r>
                        <a:rPr lang="de-DE" sz="1200" dirty="0"/>
                        <a:t>Kinder/Trainer/Platz stehen zur Verfügung? Welche</a:t>
                      </a:r>
                    </a:p>
                    <a:p>
                      <a:pPr algn="ctr"/>
                      <a:r>
                        <a:rPr lang="de-DE" sz="1200" dirty="0"/>
                        <a:t>Trainingsformen lassen sich damit umsetzen?</a:t>
                      </a:r>
                    </a:p>
                  </a:txBody>
                  <a:tcPr anchor="ctr"/>
                </a:tc>
                <a:tc>
                  <a:txBody>
                    <a:bodyPr/>
                    <a:lstStyle/>
                    <a:p>
                      <a:pPr algn="ctr"/>
                      <a:r>
                        <a:rPr lang="de-DE" sz="1200" dirty="0"/>
                        <a:t>Mein Training startet und</a:t>
                      </a:r>
                    </a:p>
                    <a:p>
                      <a:pPr algn="ctr"/>
                      <a:r>
                        <a:rPr lang="de-DE" sz="1200" dirty="0"/>
                        <a:t>endet pünktlich.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Spaß &amp; Dynamik bilden das</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t>Fundament meines Trainings.</a:t>
                      </a:r>
                    </a:p>
                  </a:txBody>
                  <a:tcPr anchor="ctr"/>
                </a:tc>
                <a:extLst>
                  <a:ext uri="{0D108BD9-81ED-4DB2-BD59-A6C34878D82A}">
                    <a16:rowId xmlns:a16="http://schemas.microsoft.com/office/drawing/2014/main" val="2116664408"/>
                  </a:ext>
                </a:extLst>
              </a:tr>
              <a:tr h="1176131">
                <a:tc>
                  <a:txBody>
                    <a:bodyPr/>
                    <a:lstStyle/>
                    <a:p>
                      <a:pPr algn="ctr"/>
                      <a:r>
                        <a:rPr lang="de-DE" sz="1200" dirty="0"/>
                        <a:t>Ich gebe, lebe und fordere klare und</a:t>
                      </a:r>
                    </a:p>
                    <a:p>
                      <a:pPr algn="ctr"/>
                      <a:r>
                        <a:rPr lang="de-DE" sz="1200" dirty="0"/>
                        <a:t>verständliche Regeln.</a:t>
                      </a:r>
                    </a:p>
                  </a:txBody>
                  <a:tcPr anchor="ctr"/>
                </a:tc>
                <a:tc>
                  <a:txBody>
                    <a:bodyPr/>
                    <a:lstStyle/>
                    <a:p>
                      <a:pPr algn="ctr"/>
                      <a:r>
                        <a:rPr lang="de-DE" sz="1200" dirty="0"/>
                        <a:t>Achte auf kurze Standzeiten und viel Aktionen bei den Kids.</a:t>
                      </a:r>
                    </a:p>
                  </a:txBody>
                  <a:tcPr anchor="ctr"/>
                </a:tc>
                <a:tc>
                  <a:txBody>
                    <a:bodyPr/>
                    <a:lstStyle/>
                    <a:p>
                      <a:pPr algn="ctr"/>
                      <a:r>
                        <a:rPr lang="de-DE" sz="1200" dirty="0"/>
                        <a:t>Achte auf Trinkpausen.</a:t>
                      </a:r>
                    </a:p>
                  </a:txBody>
                  <a:tcPr anchor="ctr"/>
                </a:tc>
                <a:extLst>
                  <a:ext uri="{0D108BD9-81ED-4DB2-BD59-A6C34878D82A}">
                    <a16:rowId xmlns:a16="http://schemas.microsoft.com/office/drawing/2014/main" val="1735708164"/>
                  </a:ext>
                </a:extLst>
              </a:tr>
              <a:tr h="1176131">
                <a:tc>
                  <a:txBody>
                    <a:bodyPr/>
                    <a:lstStyle/>
                    <a:p>
                      <a:pPr algn="ctr"/>
                      <a:r>
                        <a:rPr lang="de-DE" sz="1200" dirty="0"/>
                        <a:t>Achte auf kleine Mannschaftsgrößen  bei Abschlussspielen (lieber 2x 3 vs. 3 als 1x 6 vs. 6)</a:t>
                      </a:r>
                    </a:p>
                  </a:txBody>
                  <a:tcPr anchor="ctr"/>
                </a:tc>
                <a:tc>
                  <a:txBody>
                    <a:bodyPr/>
                    <a:lstStyle/>
                    <a:p>
                      <a:pPr algn="ctr"/>
                      <a:r>
                        <a:rPr lang="de-DE" sz="1200" dirty="0"/>
                        <a:t>Nutze deine Trainerkollegen und binde sie in Planung und</a:t>
                      </a:r>
                    </a:p>
                    <a:p>
                      <a:pPr algn="ctr"/>
                      <a:r>
                        <a:rPr lang="de-DE" sz="1200" dirty="0"/>
                        <a:t>Umsetzung des Trainings ein</a:t>
                      </a:r>
                    </a:p>
                  </a:txBody>
                  <a:tcPr anchor="ctr"/>
                </a:tc>
                <a:tc>
                  <a:txBody>
                    <a:bodyPr/>
                    <a:lstStyle/>
                    <a:p>
                      <a:pPr algn="ctr"/>
                      <a:r>
                        <a:rPr lang="de-DE" sz="1200" dirty="0"/>
                        <a:t>Aufwärmen und auch Konditionstraining am besten mit Ball.</a:t>
                      </a:r>
                    </a:p>
                  </a:txBody>
                  <a:tcPr anchor="ctr"/>
                </a:tc>
                <a:extLst>
                  <a:ext uri="{0D108BD9-81ED-4DB2-BD59-A6C34878D82A}">
                    <a16:rowId xmlns:a16="http://schemas.microsoft.com/office/drawing/2014/main" val="3084487427"/>
                  </a:ext>
                </a:extLst>
              </a:tr>
            </a:tbl>
          </a:graphicData>
        </a:graphic>
      </p:graphicFrame>
    </p:spTree>
    <p:extLst>
      <p:ext uri="{BB962C8B-B14F-4D97-AF65-F5344CB8AC3E}">
        <p14:creationId xmlns:p14="http://schemas.microsoft.com/office/powerpoint/2010/main" val="246780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646331"/>
          </a:xfrm>
          <a:prstGeom prst="rect">
            <a:avLst/>
          </a:prstGeom>
          <a:noFill/>
        </p:spPr>
        <p:txBody>
          <a:bodyPr wrap="square" rtlCol="0">
            <a:spAutoFit/>
          </a:bodyPr>
          <a:lstStyle/>
          <a:p>
            <a:r>
              <a:rPr lang="en-US" dirty="0"/>
              <a:t>Wie </a:t>
            </a:r>
            <a:r>
              <a:rPr lang="en-US" dirty="0" err="1"/>
              <a:t>sind</a:t>
            </a:r>
            <a:r>
              <a:rPr lang="en-US" dirty="0"/>
              <a:t> Kinder?</a:t>
            </a:r>
            <a:endParaRPr lang="de-DE" dirty="0"/>
          </a:p>
          <a:p>
            <a:endParaRPr lang="de-DE" dirty="0"/>
          </a:p>
        </p:txBody>
      </p:sp>
      <p:pic>
        <p:nvPicPr>
          <p:cNvPr id="9" name="Grafik 8" descr="Ein Bild, das Text, Screenshot, Software, Webseite enthält.&#10;&#10;Automatisch generierte Beschreibung">
            <a:extLst>
              <a:ext uri="{FF2B5EF4-FFF2-40B4-BE49-F238E27FC236}">
                <a16:creationId xmlns:a16="http://schemas.microsoft.com/office/drawing/2014/main" id="{E904164D-431C-76CF-B807-64A84F203335}"/>
              </a:ext>
            </a:extLst>
          </p:cNvPr>
          <p:cNvPicPr>
            <a:picLocks noChangeAspect="1"/>
          </p:cNvPicPr>
          <p:nvPr/>
        </p:nvPicPr>
        <p:blipFill rotWithShape="1">
          <a:blip r:embed="rId2">
            <a:extLst>
              <a:ext uri="{28A0092B-C50C-407E-A947-70E740481C1C}">
                <a14:useLocalDpi xmlns:a14="http://schemas.microsoft.com/office/drawing/2010/main" val="0"/>
              </a:ext>
            </a:extLst>
          </a:blip>
          <a:srcRect l="10625" t="2142" r="10625"/>
          <a:stretch/>
        </p:blipFill>
        <p:spPr>
          <a:xfrm>
            <a:off x="7537" y="0"/>
            <a:ext cx="9137732" cy="6858000"/>
          </a:xfrm>
          <a:prstGeom prst="rect">
            <a:avLst/>
          </a:prstGeom>
        </p:spPr>
      </p:pic>
    </p:spTree>
    <p:extLst>
      <p:ext uri="{BB962C8B-B14F-4D97-AF65-F5344CB8AC3E}">
        <p14:creationId xmlns:p14="http://schemas.microsoft.com/office/powerpoint/2010/main" val="209269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6948264" cy="369332"/>
          </a:xfrm>
          <a:prstGeom prst="rect">
            <a:avLst/>
          </a:prstGeom>
          <a:noFill/>
        </p:spPr>
        <p:txBody>
          <a:bodyPr wrap="square" rtlCol="0">
            <a:spAutoFit/>
          </a:bodyPr>
          <a:lstStyle/>
          <a:p>
            <a:r>
              <a:rPr lang="en-US" dirty="0"/>
              <a:t>Allgemeine Tips für Kinder- und </a:t>
            </a:r>
            <a:r>
              <a:rPr lang="en-US" dirty="0" err="1"/>
              <a:t>Jugendtrainer</a:t>
            </a:r>
            <a:endParaRPr lang="de-DE" dirty="0"/>
          </a:p>
        </p:txBody>
      </p:sp>
      <p:graphicFrame>
        <p:nvGraphicFramePr>
          <p:cNvPr id="3" name="Tabelle 2">
            <a:extLst>
              <a:ext uri="{FF2B5EF4-FFF2-40B4-BE49-F238E27FC236}">
                <a16:creationId xmlns:a16="http://schemas.microsoft.com/office/drawing/2014/main" id="{BEDB1293-1D73-EEFB-3F3D-C292FB6B8F3E}"/>
              </a:ext>
            </a:extLst>
          </p:cNvPr>
          <p:cNvGraphicFramePr>
            <a:graphicFrameLocks noGrp="1"/>
          </p:cNvGraphicFramePr>
          <p:nvPr>
            <p:extLst>
              <p:ext uri="{D42A27DB-BD31-4B8C-83A1-F6EECF244321}">
                <p14:modId xmlns:p14="http://schemas.microsoft.com/office/powerpoint/2010/main" val="4015386772"/>
              </p:ext>
            </p:extLst>
          </p:nvPr>
        </p:nvGraphicFramePr>
        <p:xfrm>
          <a:off x="417429" y="908720"/>
          <a:ext cx="8309142" cy="5381235"/>
        </p:xfrm>
        <a:graphic>
          <a:graphicData uri="http://schemas.openxmlformats.org/drawingml/2006/table">
            <a:tbl>
              <a:tblPr bandRow="1">
                <a:tableStyleId>{16D9F66E-5EB9-4882-86FB-DCBF35E3C3E4}</a:tableStyleId>
              </a:tblPr>
              <a:tblGrid>
                <a:gridCol w="2769714">
                  <a:extLst>
                    <a:ext uri="{9D8B030D-6E8A-4147-A177-3AD203B41FA5}">
                      <a16:colId xmlns:a16="http://schemas.microsoft.com/office/drawing/2014/main" val="1406212128"/>
                    </a:ext>
                  </a:extLst>
                </a:gridCol>
                <a:gridCol w="2769714">
                  <a:extLst>
                    <a:ext uri="{9D8B030D-6E8A-4147-A177-3AD203B41FA5}">
                      <a16:colId xmlns:a16="http://schemas.microsoft.com/office/drawing/2014/main" val="3338151230"/>
                    </a:ext>
                  </a:extLst>
                </a:gridCol>
                <a:gridCol w="2769714">
                  <a:extLst>
                    <a:ext uri="{9D8B030D-6E8A-4147-A177-3AD203B41FA5}">
                      <a16:colId xmlns:a16="http://schemas.microsoft.com/office/drawing/2014/main" val="1077804812"/>
                    </a:ext>
                  </a:extLst>
                </a:gridCol>
              </a:tblGrid>
              <a:tr h="1806499">
                <a:tc>
                  <a:txBody>
                    <a:bodyPr/>
                    <a:lstStyle/>
                    <a:p>
                      <a:pPr algn="ctr"/>
                      <a:r>
                        <a:rPr lang="de-DE" sz="1400" b="1" dirty="0"/>
                        <a:t>Coaching:</a:t>
                      </a:r>
                    </a:p>
                    <a:p>
                      <a:pPr algn="ctr"/>
                      <a:endParaRPr lang="de-DE" sz="1200" b="1" dirty="0"/>
                    </a:p>
                    <a:p>
                      <a:pPr algn="ctr"/>
                      <a:r>
                        <a:rPr lang="de-DE" sz="1100" b="0" dirty="0"/>
                        <a:t>Weniger ist mehr! Coaching sollte immer positiv sein und hilfreich, nicht allgemein. Spieler sollen </a:t>
                      </a:r>
                      <a:r>
                        <a:rPr lang="de-DE" sz="1100" b="1" dirty="0"/>
                        <a:t>selbst Entscheidungen </a:t>
                      </a:r>
                      <a:r>
                        <a:rPr lang="de-DE" sz="1100" b="0" dirty="0"/>
                        <a:t>treffen und diese nicht durch den Trainer vorgeben bekommen. (Pass! Schieß! Hintenrum! Usw.)</a:t>
                      </a:r>
                    </a:p>
                  </a:txBody>
                  <a:tcPr anchor="ctr"/>
                </a:tc>
                <a:tc>
                  <a:txBody>
                    <a:bodyPr/>
                    <a:lstStyle/>
                    <a:p>
                      <a:pPr algn="ctr"/>
                      <a:r>
                        <a:rPr lang="de-DE" sz="1400" b="1" dirty="0"/>
                        <a:t>Spielertraube:</a:t>
                      </a:r>
                    </a:p>
                    <a:p>
                      <a:pPr algn="ctr"/>
                      <a:endParaRPr lang="de-DE" sz="1400" b="1" dirty="0"/>
                    </a:p>
                    <a:p>
                      <a:pPr algn="ctr"/>
                      <a:r>
                        <a:rPr lang="de-DE" sz="1100" b="0" dirty="0"/>
                        <a:t>Gerade in den unteren Altersklassen bildet ich gerne eine „Spielertraube“ um den Ball. Durch </a:t>
                      </a:r>
                      <a:r>
                        <a:rPr lang="de-DE" sz="1100" b="1" dirty="0"/>
                        <a:t>kleine Gruppenstärke und </a:t>
                      </a:r>
                      <a:r>
                        <a:rPr lang="de-DE" sz="1100" b="1" dirty="0" err="1"/>
                        <a:t>Feldergröße</a:t>
                      </a:r>
                      <a:r>
                        <a:rPr lang="de-DE" sz="1100" b="1" dirty="0"/>
                        <a:t> </a:t>
                      </a:r>
                      <a:r>
                        <a:rPr lang="de-DE" sz="1100" b="0" dirty="0"/>
                        <a:t>verhindert man dies.</a:t>
                      </a:r>
                    </a:p>
                  </a:txBody>
                  <a:tcPr anchor="ctr"/>
                </a:tc>
                <a:tc>
                  <a:txBody>
                    <a:bodyPr/>
                    <a:lstStyle/>
                    <a:p>
                      <a:pPr algn="ctr"/>
                      <a:r>
                        <a:rPr lang="de-DE" sz="1400" b="1" dirty="0"/>
                        <a:t>Warmlaufen:</a:t>
                      </a:r>
                    </a:p>
                    <a:p>
                      <a:pPr algn="ctr"/>
                      <a:endParaRPr lang="de-DE" sz="600" b="1" dirty="0"/>
                    </a:p>
                    <a:p>
                      <a:pPr algn="ctr"/>
                      <a:r>
                        <a:rPr lang="de-DE" sz="1100" b="0" dirty="0"/>
                        <a:t>Warmlaufen hat überschaubaren fußballerischen Mehrwert. Auch zur Verletzungsprophylaxe ist es nicht notwendig. Stattdessen eignen sich  </a:t>
                      </a:r>
                      <a:r>
                        <a:rPr lang="de-DE" sz="1100" b="1" dirty="0"/>
                        <a:t>verschiedene kleine Spiele</a:t>
                      </a:r>
                      <a:r>
                        <a:rPr lang="de-DE" sz="1100" b="0" dirty="0"/>
                        <a:t>, um einen spaßigen Trainingsstart zu haben. Diese findest du im Anhang!</a:t>
                      </a:r>
                      <a:endParaRPr lang="de-DE" sz="1100" dirty="0"/>
                    </a:p>
                  </a:txBody>
                  <a:tcPr anchor="ctr"/>
                </a:tc>
                <a:extLst>
                  <a:ext uri="{0D108BD9-81ED-4DB2-BD59-A6C34878D82A}">
                    <a16:rowId xmlns:a16="http://schemas.microsoft.com/office/drawing/2014/main" val="2116664408"/>
                  </a:ext>
                </a:extLst>
              </a:tr>
              <a:tr h="1787368">
                <a:tc>
                  <a:txBody>
                    <a:bodyPr/>
                    <a:lstStyle/>
                    <a:p>
                      <a:pPr algn="ctr"/>
                      <a:r>
                        <a:rPr lang="de-DE" sz="1400" b="1" dirty="0"/>
                        <a:t>Dehnen:</a:t>
                      </a:r>
                    </a:p>
                    <a:p>
                      <a:pPr algn="ctr"/>
                      <a:endParaRPr lang="de-DE" sz="600" b="1" dirty="0"/>
                    </a:p>
                    <a:p>
                      <a:pPr algn="ctr"/>
                      <a:r>
                        <a:rPr lang="de-DE" sz="1100" b="0" dirty="0"/>
                        <a:t>Statisches Dehnen, bei dem die Spieler über mehrere Sekunden in die Dehnung gehen, ist nicht förderlich für den</a:t>
                      </a:r>
                    </a:p>
                    <a:p>
                      <a:pPr algn="ctr"/>
                      <a:r>
                        <a:rPr lang="de-DE" sz="1100" b="0" dirty="0"/>
                        <a:t>Fußballsport. Sinnvoller sind im Kinderbereich </a:t>
                      </a:r>
                      <a:r>
                        <a:rPr lang="de-DE" sz="1100" b="1" dirty="0"/>
                        <a:t>Beweglichkeitsspiele</a:t>
                      </a:r>
                      <a:r>
                        <a:rPr lang="de-DE" sz="1100" b="0" dirty="0"/>
                        <a:t>, die natürlich und aus der Bewegung heraus die Dehnfähigkeit trainieren.</a:t>
                      </a:r>
                      <a:endParaRPr lang="de-DE" sz="1100" dirty="0"/>
                    </a:p>
                  </a:txBody>
                  <a:tcPr anchor="ctr"/>
                </a:tc>
                <a:tc>
                  <a:txBody>
                    <a:bodyPr/>
                    <a:lstStyle/>
                    <a:p>
                      <a:pPr algn="ctr"/>
                      <a:r>
                        <a:rPr lang="de-DE" sz="1400" b="1" dirty="0"/>
                        <a:t>Konditionstraining:</a:t>
                      </a:r>
                    </a:p>
                    <a:p>
                      <a:pPr algn="ctr"/>
                      <a:endParaRPr lang="de-DE" sz="700" b="1" dirty="0"/>
                    </a:p>
                    <a:p>
                      <a:pPr algn="ctr"/>
                      <a:r>
                        <a:rPr lang="de-DE" sz="1100" b="0" dirty="0"/>
                        <a:t>Wir brauchen keine Marathonläufer auf dem Platz. Die Anforderungen eines Spiels bestehen aus </a:t>
                      </a:r>
                      <a:r>
                        <a:rPr lang="de-DE" sz="1100" b="1" dirty="0"/>
                        <a:t>Stehen, Gehen, Laufen und Rennen</a:t>
                      </a:r>
                      <a:r>
                        <a:rPr lang="de-DE" sz="1100" b="0" dirty="0"/>
                        <a:t>. Diese Komplexität sollte in fußballspezifischen Trainingsformen abgebildet.</a:t>
                      </a:r>
                      <a:endParaRPr lang="de-DE"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4D4D4D"/>
                          </a:solidFill>
                          <a:effectLst/>
                          <a:uLnTx/>
                          <a:uFillTx/>
                          <a:latin typeface="+mn-lt"/>
                          <a:ea typeface="+mn-ea"/>
                          <a:cs typeface="+mn-cs"/>
                        </a:rPr>
                        <a:t>Taktikbesprechung: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 b="1" i="0" u="none" strike="noStrike" kern="1200" cap="none" spc="0" normalizeH="0" baseline="0" noProof="0" dirty="0">
                        <a:ln>
                          <a:noFill/>
                        </a:ln>
                        <a:solidFill>
                          <a:srgbClr val="4D4D4D"/>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4D4D4D"/>
                          </a:solidFill>
                          <a:effectLst/>
                          <a:uLnTx/>
                          <a:uFillTx/>
                          <a:latin typeface="+mn-lt"/>
                          <a:ea typeface="+mn-ea"/>
                          <a:cs typeface="+mn-cs"/>
                        </a:rPr>
                        <a:t>Kinder können sich kaum an ihr Frühstück erinnern und doch dauern einige Besprechungen vor dem Spiel 20 Minuten. Die Spieler können die meisten Inhalte nicht abstrahieren. Was in </a:t>
                      </a:r>
                      <a:r>
                        <a:rPr kumimoji="0" lang="de-DE" sz="1100" b="1" i="0" u="none" strike="noStrike" kern="1200" cap="none" spc="0" normalizeH="0" baseline="0" noProof="0" dirty="0">
                          <a:ln>
                            <a:noFill/>
                          </a:ln>
                          <a:solidFill>
                            <a:srgbClr val="4D4D4D"/>
                          </a:solidFill>
                          <a:effectLst/>
                          <a:uLnTx/>
                          <a:uFillTx/>
                          <a:latin typeface="+mn-lt"/>
                          <a:ea typeface="+mn-ea"/>
                          <a:cs typeface="+mn-cs"/>
                        </a:rPr>
                        <a:t>fünf Minuten Ansprache</a:t>
                      </a:r>
                      <a:r>
                        <a:rPr kumimoji="0" lang="de-DE" sz="1100" b="0" i="0" u="none" strike="noStrike" kern="1200" cap="none" spc="0" normalizeH="0" baseline="0" noProof="0" dirty="0">
                          <a:ln>
                            <a:noFill/>
                          </a:ln>
                          <a:solidFill>
                            <a:srgbClr val="4D4D4D"/>
                          </a:solidFill>
                          <a:effectLst/>
                          <a:uLnTx/>
                          <a:uFillTx/>
                          <a:latin typeface="+mn-lt"/>
                          <a:ea typeface="+mn-ea"/>
                          <a:cs typeface="+mn-cs"/>
                        </a:rPr>
                        <a:t> nicht reinpasst, ist  nicht wichtig!</a:t>
                      </a:r>
                    </a:p>
                  </a:txBody>
                  <a:tcPr anchor="ctr"/>
                </a:tc>
                <a:extLst>
                  <a:ext uri="{0D108BD9-81ED-4DB2-BD59-A6C34878D82A}">
                    <a16:rowId xmlns:a16="http://schemas.microsoft.com/office/drawing/2014/main" val="1735708164"/>
                  </a:ext>
                </a:extLst>
              </a:tr>
              <a:tr h="1787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4D4D4D"/>
                          </a:solidFill>
                          <a:effectLst/>
                          <a:uLnTx/>
                          <a:uFillTx/>
                          <a:latin typeface="+mn-lt"/>
                          <a:ea typeface="+mn-ea"/>
                          <a:cs typeface="+mn-cs"/>
                        </a:rPr>
                        <a:t>Standzeiten: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1" i="0" u="none" strike="noStrike" kern="1200" cap="none" spc="0" normalizeH="0" baseline="0" noProof="0" dirty="0">
                        <a:ln>
                          <a:noFill/>
                        </a:ln>
                        <a:solidFill>
                          <a:srgbClr val="4D4D4D"/>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4D4D4D"/>
                          </a:solidFill>
                          <a:effectLst/>
                          <a:uLnTx/>
                          <a:uFillTx/>
                          <a:latin typeface="+mn-lt"/>
                          <a:ea typeface="+mn-ea"/>
                          <a:cs typeface="+mn-cs"/>
                        </a:rPr>
                        <a:t>Übungen, in denen Kinder Schlange stehen und auf ein paar Sekunden Aktion warten, sind suboptimal. Sorge durch mehrere Stationen oder Übungen für </a:t>
                      </a:r>
                      <a:r>
                        <a:rPr kumimoji="0" lang="de-DE" sz="1100" b="1" i="0" u="none" strike="noStrike" kern="1200" cap="none" spc="0" normalizeH="0" baseline="0" noProof="0" dirty="0">
                          <a:ln>
                            <a:noFill/>
                          </a:ln>
                          <a:solidFill>
                            <a:srgbClr val="4D4D4D"/>
                          </a:solidFill>
                          <a:effectLst/>
                          <a:uLnTx/>
                          <a:uFillTx/>
                          <a:latin typeface="+mn-lt"/>
                          <a:ea typeface="+mn-ea"/>
                          <a:cs typeface="+mn-cs"/>
                        </a:rPr>
                        <a:t>viele Aktionen </a:t>
                      </a:r>
                      <a:r>
                        <a:rPr kumimoji="0" lang="de-DE" sz="1100" b="0" i="0" u="none" strike="noStrike" kern="1200" cap="none" spc="0" normalizeH="0" baseline="0" noProof="0" dirty="0">
                          <a:ln>
                            <a:noFill/>
                          </a:ln>
                          <a:solidFill>
                            <a:srgbClr val="4D4D4D"/>
                          </a:solidFill>
                          <a:effectLst/>
                          <a:uLnTx/>
                          <a:uFillTx/>
                          <a:latin typeface="+mn-lt"/>
                          <a:ea typeface="+mn-ea"/>
                          <a:cs typeface="+mn-cs"/>
                        </a:rPr>
                        <a:t>eines jeden Spielers.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4D4D4D"/>
                          </a:solidFill>
                          <a:effectLst/>
                          <a:uLnTx/>
                          <a:uFillTx/>
                          <a:latin typeface="+mn-lt"/>
                          <a:ea typeface="+mn-ea"/>
                          <a:cs typeface="+mn-cs"/>
                        </a:rPr>
                        <a:t>Leistungsgefälle: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1" i="0" u="none" strike="noStrike" kern="1200" cap="none" spc="0" normalizeH="0" baseline="0" noProof="0" dirty="0">
                        <a:ln>
                          <a:noFill/>
                        </a:ln>
                        <a:solidFill>
                          <a:srgbClr val="4D4D4D"/>
                        </a:solidFill>
                        <a:effectLst/>
                        <a:uLnTx/>
                        <a:uFillTx/>
                        <a:latin typeface="+mn-lt"/>
                        <a:ea typeface="+mn-ea"/>
                        <a:cs typeface="+mn-cs"/>
                      </a:endParaRPr>
                    </a:p>
                    <a:p>
                      <a:pPr algn="ctr"/>
                      <a:r>
                        <a:rPr kumimoji="0" lang="de-DE" sz="1100" b="0" i="0" u="none" strike="noStrike" kern="1200" cap="none" spc="0" normalizeH="0" baseline="0" dirty="0">
                          <a:ln>
                            <a:noFill/>
                          </a:ln>
                          <a:solidFill>
                            <a:srgbClr val="4D4D4D"/>
                          </a:solidFill>
                          <a:effectLst/>
                          <a:uLnTx/>
                          <a:uFillTx/>
                          <a:latin typeface="+mn-lt"/>
                          <a:ea typeface="+mn-ea"/>
                          <a:cs typeface="+mn-cs"/>
                        </a:rPr>
                        <a:t>Kleingruppen entsprechend Spielstärke bilden. Dies kann auch selbstständig durch die Kinder erfolgen. In fortgeschrittenen Altersstufen macht eine </a:t>
                      </a:r>
                      <a:r>
                        <a:rPr kumimoji="0" lang="de-DE" sz="1100" b="1" i="0" u="none" strike="noStrike" kern="1200" cap="none" spc="0" normalizeH="0" baseline="0" dirty="0">
                          <a:ln>
                            <a:noFill/>
                          </a:ln>
                          <a:solidFill>
                            <a:srgbClr val="4D4D4D"/>
                          </a:solidFill>
                          <a:effectLst/>
                          <a:uLnTx/>
                          <a:uFillTx/>
                          <a:latin typeface="+mn-lt"/>
                          <a:ea typeface="+mn-ea"/>
                          <a:cs typeface="+mn-cs"/>
                        </a:rPr>
                        <a:t>leistungsorientierte Differenzierung </a:t>
                      </a:r>
                      <a:r>
                        <a:rPr kumimoji="0" lang="de-DE" sz="1100" b="0" i="0" u="none" strike="noStrike" kern="1200" cap="none" spc="0" normalizeH="0" baseline="0" dirty="0">
                          <a:ln>
                            <a:noFill/>
                          </a:ln>
                          <a:solidFill>
                            <a:srgbClr val="4D4D4D"/>
                          </a:solidFill>
                          <a:effectLst/>
                          <a:uLnTx/>
                          <a:uFillTx/>
                          <a:latin typeface="+mn-lt"/>
                          <a:ea typeface="+mn-ea"/>
                          <a:cs typeface="+mn-cs"/>
                        </a:rPr>
                        <a:t>auch in Trainingsgruppen Sinn, um Frust zu vermeiden.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4D4D4D"/>
                          </a:solidFill>
                          <a:effectLst/>
                          <a:uLnTx/>
                          <a:uFillTx/>
                          <a:latin typeface="+mn-lt"/>
                          <a:ea typeface="+mn-ea"/>
                          <a:cs typeface="+mn-cs"/>
                        </a:rPr>
                        <a:t>Beteiligung: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700" b="1" i="0" u="none" strike="noStrike" kern="1200" cap="none" spc="0" normalizeH="0" baseline="0" noProof="0" dirty="0">
                        <a:ln>
                          <a:noFill/>
                        </a:ln>
                        <a:solidFill>
                          <a:srgbClr val="4D4D4D"/>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4D4D4D"/>
                          </a:solidFill>
                          <a:effectLst/>
                          <a:uLnTx/>
                          <a:uFillTx/>
                          <a:latin typeface="+mn-lt"/>
                          <a:ea typeface="+mn-ea"/>
                          <a:cs typeface="+mn-cs"/>
                        </a:rPr>
                        <a:t>Jedes Kind spielt! </a:t>
                      </a:r>
                      <a:r>
                        <a:rPr kumimoji="0" lang="de-DE" sz="1100" b="0" i="0" u="none" strike="noStrike" kern="1200" cap="none" spc="0" normalizeH="0" baseline="0" noProof="0" dirty="0">
                          <a:ln>
                            <a:noFill/>
                          </a:ln>
                          <a:solidFill>
                            <a:srgbClr val="4D4D4D"/>
                          </a:solidFill>
                          <a:effectLst/>
                          <a:uLnTx/>
                          <a:uFillTx/>
                          <a:latin typeface="+mn-lt"/>
                          <a:ea typeface="+mn-ea"/>
                          <a:cs typeface="+mn-cs"/>
                        </a:rPr>
                        <a:t>Auf ausreichende Spielzeit achten. Ebenso die Einbindung ins Training eines jeden einzelnen Kindes im Blick haben.</a:t>
                      </a:r>
                    </a:p>
                  </a:txBody>
                  <a:tcPr anchor="ctr"/>
                </a:tc>
                <a:extLst>
                  <a:ext uri="{0D108BD9-81ED-4DB2-BD59-A6C34878D82A}">
                    <a16:rowId xmlns:a16="http://schemas.microsoft.com/office/drawing/2014/main" val="3084487427"/>
                  </a:ext>
                </a:extLst>
              </a:tr>
            </a:tbl>
          </a:graphicData>
        </a:graphic>
      </p:graphicFrame>
    </p:spTree>
    <p:extLst>
      <p:ext uri="{BB962C8B-B14F-4D97-AF65-F5344CB8AC3E}">
        <p14:creationId xmlns:p14="http://schemas.microsoft.com/office/powerpoint/2010/main" val="386571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3059832" cy="369332"/>
          </a:xfrm>
          <a:prstGeom prst="rect">
            <a:avLst/>
          </a:prstGeom>
          <a:noFill/>
        </p:spPr>
        <p:txBody>
          <a:bodyPr wrap="square" rtlCol="0">
            <a:spAutoFit/>
          </a:bodyPr>
          <a:lstStyle/>
          <a:p>
            <a:r>
              <a:rPr lang="en-US" dirty="0" err="1"/>
              <a:t>Kindertraining</a:t>
            </a:r>
            <a:endParaRPr lang="de-DE" dirty="0"/>
          </a:p>
        </p:txBody>
      </p:sp>
      <p:pic>
        <p:nvPicPr>
          <p:cNvPr id="5" name="Grafik 4" descr="Ein Bild, das Text, Screenshot, Schrift, Zahl enthält.&#10;&#10;Automatisch generierte Beschreibung">
            <a:extLst>
              <a:ext uri="{FF2B5EF4-FFF2-40B4-BE49-F238E27FC236}">
                <a16:creationId xmlns:a16="http://schemas.microsoft.com/office/drawing/2014/main" id="{05B69A9C-D9F9-8278-5EF6-458258495E02}"/>
              </a:ext>
            </a:extLst>
          </p:cNvPr>
          <p:cNvPicPr>
            <a:picLocks noChangeAspect="1"/>
          </p:cNvPicPr>
          <p:nvPr/>
        </p:nvPicPr>
        <p:blipFill rotWithShape="1">
          <a:blip r:embed="rId2">
            <a:extLst>
              <a:ext uri="{28A0092B-C50C-407E-A947-70E740481C1C}">
                <a14:useLocalDpi xmlns:a14="http://schemas.microsoft.com/office/drawing/2010/main" val="0"/>
              </a:ext>
            </a:extLst>
          </a:blip>
          <a:srcRect l="5113" t="11406" r="5900"/>
          <a:stretch/>
        </p:blipFill>
        <p:spPr>
          <a:xfrm>
            <a:off x="107504" y="1386771"/>
            <a:ext cx="8928992" cy="5147865"/>
          </a:xfrm>
          <a:prstGeom prst="rect">
            <a:avLst/>
          </a:prstGeom>
        </p:spPr>
      </p:pic>
      <p:sp>
        <p:nvSpPr>
          <p:cNvPr id="6" name="Textfeld 5">
            <a:extLst>
              <a:ext uri="{FF2B5EF4-FFF2-40B4-BE49-F238E27FC236}">
                <a16:creationId xmlns:a16="http://schemas.microsoft.com/office/drawing/2014/main" id="{06E2BDAF-FBE6-4CFC-E4B2-54AC7B62CD19}"/>
              </a:ext>
            </a:extLst>
          </p:cNvPr>
          <p:cNvSpPr txBox="1"/>
          <p:nvPr/>
        </p:nvSpPr>
        <p:spPr>
          <a:xfrm>
            <a:off x="323528" y="845411"/>
            <a:ext cx="8496944" cy="400110"/>
          </a:xfrm>
          <a:prstGeom prst="rect">
            <a:avLst/>
          </a:prstGeom>
          <a:noFill/>
        </p:spPr>
        <p:txBody>
          <a:bodyPr wrap="square" rtlCol="0">
            <a:spAutoFit/>
          </a:bodyPr>
          <a:lstStyle/>
          <a:p>
            <a:r>
              <a:rPr lang="de-DE" sz="2000" i="1" dirty="0"/>
              <a:t>10 goldene Regeln für Kinderfußball</a:t>
            </a:r>
          </a:p>
        </p:txBody>
      </p:sp>
    </p:spTree>
    <p:extLst>
      <p:ext uri="{BB962C8B-B14F-4D97-AF65-F5344CB8AC3E}">
        <p14:creationId xmlns:p14="http://schemas.microsoft.com/office/powerpoint/2010/main" val="372245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3059832" cy="369332"/>
          </a:xfrm>
          <a:prstGeom prst="rect">
            <a:avLst/>
          </a:prstGeom>
          <a:noFill/>
        </p:spPr>
        <p:txBody>
          <a:bodyPr wrap="square" rtlCol="0">
            <a:spAutoFit/>
          </a:bodyPr>
          <a:lstStyle/>
          <a:p>
            <a:r>
              <a:rPr lang="en-US" dirty="0" err="1"/>
              <a:t>Kindertraining</a:t>
            </a:r>
            <a:endParaRPr lang="de-DE" dirty="0"/>
          </a:p>
        </p:txBody>
      </p:sp>
      <p:sp>
        <p:nvSpPr>
          <p:cNvPr id="6" name="Textfeld 5">
            <a:extLst>
              <a:ext uri="{FF2B5EF4-FFF2-40B4-BE49-F238E27FC236}">
                <a16:creationId xmlns:a16="http://schemas.microsoft.com/office/drawing/2014/main" id="{06E2BDAF-FBE6-4CFC-E4B2-54AC7B62CD19}"/>
              </a:ext>
            </a:extLst>
          </p:cNvPr>
          <p:cNvSpPr txBox="1"/>
          <p:nvPr/>
        </p:nvSpPr>
        <p:spPr>
          <a:xfrm>
            <a:off x="323528" y="845411"/>
            <a:ext cx="8496944" cy="400110"/>
          </a:xfrm>
          <a:prstGeom prst="rect">
            <a:avLst/>
          </a:prstGeom>
          <a:noFill/>
        </p:spPr>
        <p:txBody>
          <a:bodyPr wrap="square" rtlCol="0">
            <a:spAutoFit/>
          </a:bodyPr>
          <a:lstStyle/>
          <a:p>
            <a:r>
              <a:rPr lang="de-DE" sz="2000" i="1" dirty="0"/>
              <a:t>Kleinfeldformate</a:t>
            </a:r>
          </a:p>
        </p:txBody>
      </p:sp>
      <p:pic>
        <p:nvPicPr>
          <p:cNvPr id="3" name="Grafik 2" descr="Ein Bild, das Text, Screenshot, Broschüre, Aufdruck enthält.&#10;&#10;Automatisch generierte Beschreibung">
            <a:extLst>
              <a:ext uri="{FF2B5EF4-FFF2-40B4-BE49-F238E27FC236}">
                <a16:creationId xmlns:a16="http://schemas.microsoft.com/office/drawing/2014/main" id="{9E038FC4-67B9-2E38-7EA6-830100A4E503}"/>
              </a:ext>
            </a:extLst>
          </p:cNvPr>
          <p:cNvPicPr>
            <a:picLocks noChangeAspect="1"/>
          </p:cNvPicPr>
          <p:nvPr/>
        </p:nvPicPr>
        <p:blipFill rotWithShape="1">
          <a:blip r:embed="rId2">
            <a:extLst>
              <a:ext uri="{28A0092B-C50C-407E-A947-70E740481C1C}">
                <a14:useLocalDpi xmlns:a14="http://schemas.microsoft.com/office/drawing/2010/main" val="0"/>
              </a:ext>
            </a:extLst>
          </a:blip>
          <a:srcRect b="12187"/>
          <a:stretch/>
        </p:blipFill>
        <p:spPr>
          <a:xfrm>
            <a:off x="0" y="1245521"/>
            <a:ext cx="9144000" cy="5351149"/>
          </a:xfrm>
          <a:prstGeom prst="rect">
            <a:avLst/>
          </a:prstGeom>
        </p:spPr>
      </p:pic>
    </p:spTree>
    <p:extLst>
      <p:ext uri="{BB962C8B-B14F-4D97-AF65-F5344CB8AC3E}">
        <p14:creationId xmlns:p14="http://schemas.microsoft.com/office/powerpoint/2010/main" val="395052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646331"/>
          </a:xfrm>
          <a:prstGeom prst="rect">
            <a:avLst/>
          </a:prstGeom>
          <a:noFill/>
        </p:spPr>
        <p:txBody>
          <a:bodyPr wrap="square" rtlCol="0">
            <a:spAutoFit/>
          </a:bodyPr>
          <a:lstStyle/>
          <a:p>
            <a:r>
              <a:rPr lang="en-US" dirty="0" err="1"/>
              <a:t>Trainingsstruktur</a:t>
            </a:r>
            <a:endParaRPr lang="de-DE" dirty="0"/>
          </a:p>
          <a:p>
            <a:endParaRPr lang="de-DE" dirty="0"/>
          </a:p>
        </p:txBody>
      </p:sp>
      <p:graphicFrame>
        <p:nvGraphicFramePr>
          <p:cNvPr id="3" name="Diagramm 2">
            <a:extLst>
              <a:ext uri="{FF2B5EF4-FFF2-40B4-BE49-F238E27FC236}">
                <a16:creationId xmlns:a16="http://schemas.microsoft.com/office/drawing/2014/main" id="{7F0C3938-DBA0-9CAD-39BE-508B1C2BFB9A}"/>
              </a:ext>
            </a:extLst>
          </p:cNvPr>
          <p:cNvGraphicFramePr/>
          <p:nvPr>
            <p:extLst>
              <p:ext uri="{D42A27DB-BD31-4B8C-83A1-F6EECF244321}">
                <p14:modId xmlns:p14="http://schemas.microsoft.com/office/powerpoint/2010/main" val="3478087463"/>
              </p:ext>
            </p:extLst>
          </p:nvPr>
        </p:nvGraphicFramePr>
        <p:xfrm>
          <a:off x="287524" y="4148379"/>
          <a:ext cx="8568952" cy="432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21356CFD-1F08-E638-499F-407AB6FA9F8C}"/>
              </a:ext>
            </a:extLst>
          </p:cNvPr>
          <p:cNvSpPr txBox="1"/>
          <p:nvPr/>
        </p:nvSpPr>
        <p:spPr>
          <a:xfrm>
            <a:off x="467544" y="908720"/>
            <a:ext cx="8136904" cy="2929648"/>
          </a:xfrm>
          <a:prstGeom prst="rect">
            <a:avLst/>
          </a:prstGeom>
          <a:noFill/>
        </p:spPr>
        <p:txBody>
          <a:bodyPr wrap="square" rtlCol="0">
            <a:spAutoFit/>
          </a:bodyPr>
          <a:lstStyle/>
          <a:p>
            <a:r>
              <a:rPr lang="de-DE" sz="1600" dirty="0"/>
              <a:t>Unten sind beispielhaft Abläufe für ein Training aufgeführt. Der Fantasie sind aber keine Grenzen gesetzt. </a:t>
            </a:r>
          </a:p>
          <a:p>
            <a:r>
              <a:rPr lang="de-DE" sz="1600" dirty="0"/>
              <a:t>Übungen gibt es wie Sand am Meer, im Anhang sind Links mit tollen Übungen zur Inspiration für ein gutes Training. </a:t>
            </a:r>
          </a:p>
          <a:p>
            <a:endParaRPr lang="de-DE" sz="1600" dirty="0"/>
          </a:p>
          <a:p>
            <a:pPr>
              <a:lnSpc>
                <a:spcPts val="2500"/>
              </a:lnSpc>
            </a:pPr>
            <a:r>
              <a:rPr lang="de-DE" sz="1600" dirty="0"/>
              <a:t>Achte auf folgende Dinge bei der Gestaltung:</a:t>
            </a:r>
          </a:p>
          <a:p>
            <a:pPr marL="285750" indent="-285750">
              <a:lnSpc>
                <a:spcPts val="2500"/>
              </a:lnSpc>
              <a:buFont typeface="Arial" panose="020B0604020202020204" pitchFamily="34" charset="0"/>
              <a:buChar char="•"/>
            </a:pPr>
            <a:r>
              <a:rPr lang="de-DE" sz="1600" dirty="0"/>
              <a:t>Altersgerecht</a:t>
            </a:r>
          </a:p>
          <a:p>
            <a:pPr marL="285750" indent="-285750">
              <a:lnSpc>
                <a:spcPts val="2500"/>
              </a:lnSpc>
              <a:buFont typeface="Arial" panose="020B0604020202020204" pitchFamily="34" charset="0"/>
              <a:buChar char="•"/>
            </a:pPr>
            <a:r>
              <a:rPr lang="de-DE" sz="1600" dirty="0"/>
              <a:t>Spaß und Freude</a:t>
            </a:r>
          </a:p>
          <a:p>
            <a:pPr marL="285750" indent="-285750">
              <a:lnSpc>
                <a:spcPts val="2500"/>
              </a:lnSpc>
              <a:buFont typeface="Arial" panose="020B0604020202020204" pitchFamily="34" charset="0"/>
              <a:buChar char="•"/>
            </a:pPr>
            <a:r>
              <a:rPr lang="de-DE" sz="1600" dirty="0"/>
              <a:t>Defizite von Team und/oder Spieler durch geeignete Übungen adressieren</a:t>
            </a:r>
          </a:p>
          <a:p>
            <a:pPr marL="285750" indent="-285750">
              <a:lnSpc>
                <a:spcPts val="2500"/>
              </a:lnSpc>
              <a:buFont typeface="Arial" panose="020B0604020202020204" pitchFamily="34" charset="0"/>
              <a:buChar char="•"/>
            </a:pPr>
            <a:r>
              <a:rPr lang="de-DE" sz="1600" dirty="0"/>
              <a:t>Ausgeglichene Mischung aus Bekannten und Neuem</a:t>
            </a:r>
          </a:p>
        </p:txBody>
      </p:sp>
      <p:sp>
        <p:nvSpPr>
          <p:cNvPr id="6" name="Sechseck 5">
            <a:extLst>
              <a:ext uri="{FF2B5EF4-FFF2-40B4-BE49-F238E27FC236}">
                <a16:creationId xmlns:a16="http://schemas.microsoft.com/office/drawing/2014/main" id="{3B037B54-AEEB-8D0A-766B-956AE3AD8459}"/>
              </a:ext>
            </a:extLst>
          </p:cNvPr>
          <p:cNvSpPr/>
          <p:nvPr/>
        </p:nvSpPr>
        <p:spPr>
          <a:xfrm>
            <a:off x="302213" y="478714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Spiel/Minispiel</a:t>
            </a:r>
          </a:p>
        </p:txBody>
      </p:sp>
      <p:sp>
        <p:nvSpPr>
          <p:cNvPr id="8" name="Sechseck 7">
            <a:extLst>
              <a:ext uri="{FF2B5EF4-FFF2-40B4-BE49-F238E27FC236}">
                <a16:creationId xmlns:a16="http://schemas.microsoft.com/office/drawing/2014/main" id="{8B9B98D9-5B51-84FE-C37E-BDA59C9FCA4D}"/>
              </a:ext>
            </a:extLst>
          </p:cNvPr>
          <p:cNvSpPr/>
          <p:nvPr/>
        </p:nvSpPr>
        <p:spPr>
          <a:xfrm>
            <a:off x="2225880" y="478714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Fangspiel/</a:t>
            </a:r>
          </a:p>
          <a:p>
            <a:pPr algn="ctr"/>
            <a:r>
              <a:rPr lang="de-DE" sz="1200" dirty="0"/>
              <a:t>Schnelligkeit</a:t>
            </a:r>
          </a:p>
        </p:txBody>
      </p:sp>
      <p:sp>
        <p:nvSpPr>
          <p:cNvPr id="9" name="Sechseck 8">
            <a:extLst>
              <a:ext uri="{FF2B5EF4-FFF2-40B4-BE49-F238E27FC236}">
                <a16:creationId xmlns:a16="http://schemas.microsoft.com/office/drawing/2014/main" id="{F8770B5E-2801-DD70-D1F4-061BBED823E5}"/>
              </a:ext>
            </a:extLst>
          </p:cNvPr>
          <p:cNvSpPr/>
          <p:nvPr/>
        </p:nvSpPr>
        <p:spPr>
          <a:xfrm>
            <a:off x="3815915" y="478714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1 </a:t>
            </a:r>
            <a:r>
              <a:rPr lang="de-DE" sz="1200" dirty="0" err="1"/>
              <a:t>vs</a:t>
            </a:r>
            <a:r>
              <a:rPr lang="de-DE" sz="1200" dirty="0"/>
              <a:t> 1 (Mehre Felder parallel)</a:t>
            </a:r>
          </a:p>
        </p:txBody>
      </p:sp>
      <p:sp>
        <p:nvSpPr>
          <p:cNvPr id="11" name="Sechseck 10">
            <a:extLst>
              <a:ext uri="{FF2B5EF4-FFF2-40B4-BE49-F238E27FC236}">
                <a16:creationId xmlns:a16="http://schemas.microsoft.com/office/drawing/2014/main" id="{23E46731-D26C-4E4E-5F5B-8AB92FD21B2E}"/>
              </a:ext>
            </a:extLst>
          </p:cNvPr>
          <p:cNvSpPr/>
          <p:nvPr/>
        </p:nvSpPr>
        <p:spPr>
          <a:xfrm>
            <a:off x="5405950" y="478714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ÜZ/UZ-Spiel</a:t>
            </a:r>
          </a:p>
        </p:txBody>
      </p:sp>
      <p:sp>
        <p:nvSpPr>
          <p:cNvPr id="13" name="Sechseck 12">
            <a:extLst>
              <a:ext uri="{FF2B5EF4-FFF2-40B4-BE49-F238E27FC236}">
                <a16:creationId xmlns:a16="http://schemas.microsoft.com/office/drawing/2014/main" id="{435B10A1-42AE-5789-5185-306D2BAAA2E1}"/>
              </a:ext>
            </a:extLst>
          </p:cNvPr>
          <p:cNvSpPr/>
          <p:nvPr/>
        </p:nvSpPr>
        <p:spPr>
          <a:xfrm>
            <a:off x="7380311" y="4787143"/>
            <a:ext cx="1461475"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Abschluss-spiel</a:t>
            </a:r>
          </a:p>
        </p:txBody>
      </p:sp>
      <p:cxnSp>
        <p:nvCxnSpPr>
          <p:cNvPr id="15" name="Gerader Verbinder 14">
            <a:extLst>
              <a:ext uri="{FF2B5EF4-FFF2-40B4-BE49-F238E27FC236}">
                <a16:creationId xmlns:a16="http://schemas.microsoft.com/office/drawing/2014/main" id="{ACE236FD-19B4-5B75-5DC0-A5EAD0F6AD2A}"/>
              </a:ext>
            </a:extLst>
          </p:cNvPr>
          <p:cNvCxnSpPr>
            <a:cxnSpLocks/>
            <a:stCxn id="6" idx="0"/>
            <a:endCxn id="8" idx="3"/>
          </p:cNvCxnSpPr>
          <p:nvPr/>
        </p:nvCxnSpPr>
        <p:spPr>
          <a:xfrm>
            <a:off x="1814381" y="4967163"/>
            <a:ext cx="4114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08698E35-745D-136F-7593-5A01A7217375}"/>
              </a:ext>
            </a:extLst>
          </p:cNvPr>
          <p:cNvCxnSpPr>
            <a:cxnSpLocks/>
            <a:stCxn id="8" idx="0"/>
            <a:endCxn id="9" idx="3"/>
          </p:cNvCxnSpPr>
          <p:nvPr/>
        </p:nvCxnSpPr>
        <p:spPr>
          <a:xfrm>
            <a:off x="3738048" y="4967163"/>
            <a:ext cx="7786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BFB83D3-4493-E1CD-5829-5427E89AC35C}"/>
              </a:ext>
            </a:extLst>
          </p:cNvPr>
          <p:cNvCxnSpPr>
            <a:cxnSpLocks/>
            <a:stCxn id="9" idx="0"/>
            <a:endCxn id="11" idx="3"/>
          </p:cNvCxnSpPr>
          <p:nvPr/>
        </p:nvCxnSpPr>
        <p:spPr>
          <a:xfrm>
            <a:off x="5328083" y="4967163"/>
            <a:ext cx="7786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8FB0DDFA-E073-7B71-7B0F-880C7F8952BD}"/>
              </a:ext>
            </a:extLst>
          </p:cNvPr>
          <p:cNvCxnSpPr>
            <a:cxnSpLocks/>
            <a:stCxn id="11" idx="0"/>
            <a:endCxn id="13" idx="3"/>
          </p:cNvCxnSpPr>
          <p:nvPr/>
        </p:nvCxnSpPr>
        <p:spPr>
          <a:xfrm>
            <a:off x="6918118" y="4967163"/>
            <a:ext cx="4621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Sechseck 30">
            <a:extLst>
              <a:ext uri="{FF2B5EF4-FFF2-40B4-BE49-F238E27FC236}">
                <a16:creationId xmlns:a16="http://schemas.microsoft.com/office/drawing/2014/main" id="{EF414E45-1B5B-4634-458E-9FBCD256E8B5}"/>
              </a:ext>
            </a:extLst>
          </p:cNvPr>
          <p:cNvSpPr/>
          <p:nvPr/>
        </p:nvSpPr>
        <p:spPr>
          <a:xfrm>
            <a:off x="302213" y="531855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Spiel/Minispiel</a:t>
            </a:r>
          </a:p>
        </p:txBody>
      </p:sp>
      <p:sp>
        <p:nvSpPr>
          <p:cNvPr id="32" name="Sechseck 31">
            <a:extLst>
              <a:ext uri="{FF2B5EF4-FFF2-40B4-BE49-F238E27FC236}">
                <a16:creationId xmlns:a16="http://schemas.microsoft.com/office/drawing/2014/main" id="{92AA14EE-A6B1-9049-B7A9-78D3F0A2F459}"/>
              </a:ext>
            </a:extLst>
          </p:cNvPr>
          <p:cNvSpPr/>
          <p:nvPr/>
        </p:nvSpPr>
        <p:spPr>
          <a:xfrm>
            <a:off x="2225880" y="531855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Technikübungs-form (Spiel)</a:t>
            </a:r>
          </a:p>
        </p:txBody>
      </p:sp>
      <p:sp>
        <p:nvSpPr>
          <p:cNvPr id="33" name="Sechseck 32">
            <a:extLst>
              <a:ext uri="{FF2B5EF4-FFF2-40B4-BE49-F238E27FC236}">
                <a16:creationId xmlns:a16="http://schemas.microsoft.com/office/drawing/2014/main" id="{015E0332-9530-1D72-B222-F6FEC98BF868}"/>
              </a:ext>
            </a:extLst>
          </p:cNvPr>
          <p:cNvSpPr/>
          <p:nvPr/>
        </p:nvSpPr>
        <p:spPr>
          <a:xfrm>
            <a:off x="3815915" y="531855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Spiel ohne Tore</a:t>
            </a:r>
          </a:p>
        </p:txBody>
      </p:sp>
      <p:sp>
        <p:nvSpPr>
          <p:cNvPr id="34" name="Sechseck 33">
            <a:extLst>
              <a:ext uri="{FF2B5EF4-FFF2-40B4-BE49-F238E27FC236}">
                <a16:creationId xmlns:a16="http://schemas.microsoft.com/office/drawing/2014/main" id="{FF4196E8-8649-BDF3-661A-B83BB9CE1F0E}"/>
              </a:ext>
            </a:extLst>
          </p:cNvPr>
          <p:cNvSpPr/>
          <p:nvPr/>
        </p:nvSpPr>
        <p:spPr>
          <a:xfrm>
            <a:off x="5405950" y="5318553"/>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3 </a:t>
            </a:r>
            <a:r>
              <a:rPr lang="de-DE" sz="1200" dirty="0" err="1"/>
              <a:t>vs</a:t>
            </a:r>
            <a:r>
              <a:rPr lang="de-DE" sz="1200" dirty="0"/>
              <a:t> 3 (Mehre Felder parallel)</a:t>
            </a:r>
          </a:p>
        </p:txBody>
      </p:sp>
      <p:sp>
        <p:nvSpPr>
          <p:cNvPr id="35" name="Sechseck 34">
            <a:extLst>
              <a:ext uri="{FF2B5EF4-FFF2-40B4-BE49-F238E27FC236}">
                <a16:creationId xmlns:a16="http://schemas.microsoft.com/office/drawing/2014/main" id="{C7E9689A-9CD5-62C7-EAF5-97DE45165DA3}"/>
              </a:ext>
            </a:extLst>
          </p:cNvPr>
          <p:cNvSpPr/>
          <p:nvPr/>
        </p:nvSpPr>
        <p:spPr>
          <a:xfrm>
            <a:off x="7380311" y="5318553"/>
            <a:ext cx="1461475"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Torwett-</a:t>
            </a:r>
            <a:r>
              <a:rPr lang="de-DE" sz="1200" dirty="0" err="1"/>
              <a:t>bewerb</a:t>
            </a:r>
            <a:endParaRPr lang="de-DE" sz="1200" dirty="0"/>
          </a:p>
        </p:txBody>
      </p:sp>
      <p:cxnSp>
        <p:nvCxnSpPr>
          <p:cNvPr id="36" name="Gerader Verbinder 35">
            <a:extLst>
              <a:ext uri="{FF2B5EF4-FFF2-40B4-BE49-F238E27FC236}">
                <a16:creationId xmlns:a16="http://schemas.microsoft.com/office/drawing/2014/main" id="{9581179E-5974-E518-5A59-9FD5E784BC7B}"/>
              </a:ext>
            </a:extLst>
          </p:cNvPr>
          <p:cNvCxnSpPr>
            <a:cxnSpLocks/>
            <a:stCxn id="31" idx="0"/>
            <a:endCxn id="32" idx="3"/>
          </p:cNvCxnSpPr>
          <p:nvPr/>
        </p:nvCxnSpPr>
        <p:spPr>
          <a:xfrm>
            <a:off x="1814381" y="5498573"/>
            <a:ext cx="4114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DBE3D80-8DE5-10F7-D931-6F69EAD5A6B6}"/>
              </a:ext>
            </a:extLst>
          </p:cNvPr>
          <p:cNvCxnSpPr>
            <a:cxnSpLocks/>
            <a:stCxn id="32" idx="0"/>
            <a:endCxn id="33" idx="3"/>
          </p:cNvCxnSpPr>
          <p:nvPr/>
        </p:nvCxnSpPr>
        <p:spPr>
          <a:xfrm>
            <a:off x="3738048" y="5498573"/>
            <a:ext cx="7786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ED029576-6F9F-E514-AE13-1879115E2631}"/>
              </a:ext>
            </a:extLst>
          </p:cNvPr>
          <p:cNvCxnSpPr>
            <a:cxnSpLocks/>
            <a:stCxn id="33" idx="0"/>
            <a:endCxn id="34" idx="3"/>
          </p:cNvCxnSpPr>
          <p:nvPr/>
        </p:nvCxnSpPr>
        <p:spPr>
          <a:xfrm>
            <a:off x="5328083" y="5498573"/>
            <a:ext cx="7786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7930E792-4CB0-926C-5468-5522DE515265}"/>
              </a:ext>
            </a:extLst>
          </p:cNvPr>
          <p:cNvCxnSpPr>
            <a:cxnSpLocks/>
            <a:stCxn id="34" idx="0"/>
            <a:endCxn id="35" idx="3"/>
          </p:cNvCxnSpPr>
          <p:nvPr/>
        </p:nvCxnSpPr>
        <p:spPr>
          <a:xfrm>
            <a:off x="6918118" y="5498573"/>
            <a:ext cx="4621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Sechseck 39">
            <a:extLst>
              <a:ext uri="{FF2B5EF4-FFF2-40B4-BE49-F238E27FC236}">
                <a16:creationId xmlns:a16="http://schemas.microsoft.com/office/drawing/2014/main" id="{9A97A9AE-D72A-E5F3-A864-EE4F88876F31}"/>
              </a:ext>
            </a:extLst>
          </p:cNvPr>
          <p:cNvSpPr/>
          <p:nvPr/>
        </p:nvSpPr>
        <p:spPr>
          <a:xfrm>
            <a:off x="302213" y="5849962"/>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Spiel/Minispiel</a:t>
            </a:r>
          </a:p>
        </p:txBody>
      </p:sp>
      <p:sp>
        <p:nvSpPr>
          <p:cNvPr id="41" name="Sechseck 40">
            <a:extLst>
              <a:ext uri="{FF2B5EF4-FFF2-40B4-BE49-F238E27FC236}">
                <a16:creationId xmlns:a16="http://schemas.microsoft.com/office/drawing/2014/main" id="{3CF50864-DDBB-673C-975D-48A0A1AEB31A}"/>
              </a:ext>
            </a:extLst>
          </p:cNvPr>
          <p:cNvSpPr/>
          <p:nvPr/>
        </p:nvSpPr>
        <p:spPr>
          <a:xfrm>
            <a:off x="2225880" y="5849962"/>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Passübungs-form (Spiel)</a:t>
            </a:r>
          </a:p>
        </p:txBody>
      </p:sp>
      <p:sp>
        <p:nvSpPr>
          <p:cNvPr id="42" name="Sechseck 41">
            <a:extLst>
              <a:ext uri="{FF2B5EF4-FFF2-40B4-BE49-F238E27FC236}">
                <a16:creationId xmlns:a16="http://schemas.microsoft.com/office/drawing/2014/main" id="{929FDCBE-C1C9-DE76-4218-9D87A4F0F541}"/>
              </a:ext>
            </a:extLst>
          </p:cNvPr>
          <p:cNvSpPr/>
          <p:nvPr/>
        </p:nvSpPr>
        <p:spPr>
          <a:xfrm>
            <a:off x="3815915" y="5849962"/>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Umschalt-übung</a:t>
            </a:r>
          </a:p>
        </p:txBody>
      </p:sp>
      <p:sp>
        <p:nvSpPr>
          <p:cNvPr id="43" name="Sechseck 42">
            <a:extLst>
              <a:ext uri="{FF2B5EF4-FFF2-40B4-BE49-F238E27FC236}">
                <a16:creationId xmlns:a16="http://schemas.microsoft.com/office/drawing/2014/main" id="{332884B7-0595-FB96-86F2-DBD275FE9EBB}"/>
              </a:ext>
            </a:extLst>
          </p:cNvPr>
          <p:cNvSpPr/>
          <p:nvPr/>
        </p:nvSpPr>
        <p:spPr>
          <a:xfrm>
            <a:off x="5405950" y="5849962"/>
            <a:ext cx="1512168"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2 vs. 2 (Mehre Felder parallel)</a:t>
            </a:r>
          </a:p>
        </p:txBody>
      </p:sp>
      <p:sp>
        <p:nvSpPr>
          <p:cNvPr id="44" name="Sechseck 43">
            <a:extLst>
              <a:ext uri="{FF2B5EF4-FFF2-40B4-BE49-F238E27FC236}">
                <a16:creationId xmlns:a16="http://schemas.microsoft.com/office/drawing/2014/main" id="{83926049-901D-A0FD-16E8-C9F9C2A04BC3}"/>
              </a:ext>
            </a:extLst>
          </p:cNvPr>
          <p:cNvSpPr/>
          <p:nvPr/>
        </p:nvSpPr>
        <p:spPr>
          <a:xfrm>
            <a:off x="7380311" y="5849962"/>
            <a:ext cx="1461475" cy="360040"/>
          </a:xfrm>
          <a:prstGeom prst="hex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DE" sz="1200" dirty="0"/>
              <a:t>Abschluss-spiel</a:t>
            </a:r>
          </a:p>
        </p:txBody>
      </p:sp>
      <p:cxnSp>
        <p:nvCxnSpPr>
          <p:cNvPr id="45" name="Gerader Verbinder 44">
            <a:extLst>
              <a:ext uri="{FF2B5EF4-FFF2-40B4-BE49-F238E27FC236}">
                <a16:creationId xmlns:a16="http://schemas.microsoft.com/office/drawing/2014/main" id="{CAE3C416-5554-893F-CFAF-59CD14C43B5B}"/>
              </a:ext>
            </a:extLst>
          </p:cNvPr>
          <p:cNvCxnSpPr>
            <a:cxnSpLocks/>
            <a:stCxn id="40" idx="0"/>
            <a:endCxn id="41" idx="3"/>
          </p:cNvCxnSpPr>
          <p:nvPr/>
        </p:nvCxnSpPr>
        <p:spPr>
          <a:xfrm>
            <a:off x="1814381" y="6029982"/>
            <a:ext cx="4114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232852C9-71EC-271E-6D03-9E0616728052}"/>
              </a:ext>
            </a:extLst>
          </p:cNvPr>
          <p:cNvCxnSpPr>
            <a:cxnSpLocks/>
            <a:stCxn id="41" idx="0"/>
            <a:endCxn id="42" idx="3"/>
          </p:cNvCxnSpPr>
          <p:nvPr/>
        </p:nvCxnSpPr>
        <p:spPr>
          <a:xfrm>
            <a:off x="3738048" y="6029982"/>
            <a:ext cx="7786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6FCE8312-5F01-180B-308E-B5D9E8E43D40}"/>
              </a:ext>
            </a:extLst>
          </p:cNvPr>
          <p:cNvCxnSpPr>
            <a:cxnSpLocks/>
            <a:stCxn id="42" idx="0"/>
            <a:endCxn id="43" idx="3"/>
          </p:cNvCxnSpPr>
          <p:nvPr/>
        </p:nvCxnSpPr>
        <p:spPr>
          <a:xfrm>
            <a:off x="5328083" y="6029982"/>
            <a:ext cx="7786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C4BD9F49-0A90-4801-DE5B-5581F8118CE5}"/>
              </a:ext>
            </a:extLst>
          </p:cNvPr>
          <p:cNvCxnSpPr>
            <a:cxnSpLocks/>
            <a:stCxn id="43" idx="0"/>
            <a:endCxn id="44" idx="3"/>
          </p:cNvCxnSpPr>
          <p:nvPr/>
        </p:nvCxnSpPr>
        <p:spPr>
          <a:xfrm>
            <a:off x="6918118" y="6029982"/>
            <a:ext cx="4621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38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98D80-A22E-CDCA-C3FC-4003A19D847A}"/>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2F9FC16B-BD0B-3854-F6B2-52F3BEE6E33F}"/>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C30A6F61-5E8C-967C-5080-460FE002FAA6}"/>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C3426C63-F119-313A-B47E-842718C089BE}"/>
              </a:ext>
            </a:extLst>
          </p:cNvPr>
          <p:cNvSpPr txBox="1"/>
          <p:nvPr/>
        </p:nvSpPr>
        <p:spPr>
          <a:xfrm>
            <a:off x="0" y="323364"/>
            <a:ext cx="3419872" cy="646331"/>
          </a:xfrm>
          <a:prstGeom prst="rect">
            <a:avLst/>
          </a:prstGeom>
          <a:noFill/>
        </p:spPr>
        <p:txBody>
          <a:bodyPr wrap="square" rtlCol="0">
            <a:spAutoFit/>
          </a:bodyPr>
          <a:lstStyle/>
          <a:p>
            <a:r>
              <a:rPr lang="de-DE" dirty="0"/>
              <a:t>Leistungsdifferenzierung</a:t>
            </a:r>
          </a:p>
          <a:p>
            <a:endParaRPr lang="de-DE" dirty="0"/>
          </a:p>
        </p:txBody>
      </p:sp>
      <p:sp>
        <p:nvSpPr>
          <p:cNvPr id="5" name="Textfeld 4">
            <a:extLst>
              <a:ext uri="{FF2B5EF4-FFF2-40B4-BE49-F238E27FC236}">
                <a16:creationId xmlns:a16="http://schemas.microsoft.com/office/drawing/2014/main" id="{AD05C45A-6BED-D0E2-10D5-1787B046655E}"/>
              </a:ext>
            </a:extLst>
          </p:cNvPr>
          <p:cNvSpPr txBox="1"/>
          <p:nvPr/>
        </p:nvSpPr>
        <p:spPr>
          <a:xfrm>
            <a:off x="3661609" y="908720"/>
            <a:ext cx="4989133" cy="2462213"/>
          </a:xfrm>
          <a:prstGeom prst="rect">
            <a:avLst/>
          </a:prstGeom>
          <a:noFill/>
        </p:spPr>
        <p:txBody>
          <a:bodyPr wrap="square" rtlCol="0">
            <a:spAutoFit/>
          </a:bodyPr>
          <a:lstStyle/>
          <a:p>
            <a:r>
              <a:rPr lang="de-DE" sz="1400" b="1" dirty="0"/>
              <a:t>Gründe für die Leistungsdifferenzierung:</a:t>
            </a:r>
          </a:p>
          <a:p>
            <a:endParaRPr lang="de-DE" sz="1400" b="1" dirty="0"/>
          </a:p>
          <a:p>
            <a:pPr marL="285750" indent="-285750">
              <a:buFont typeface="Arial" panose="020B0604020202020204" pitchFamily="34" charset="0"/>
              <a:buChar char="•"/>
            </a:pPr>
            <a:r>
              <a:rPr lang="de-DE" sz="1400" dirty="0"/>
              <a:t>Angemessenes Umfeld für die Spielerentwicklung. Stärkere Spieler brauchen mit zunehmenden Alter Herausforderungen im Training und in Spielen.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Vermeidung von Frustration und Überforderung bei schwächeren Spielern in starken Gruppen.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Anspruch des Vereins auch leistungsstärkeren Spielern ein Umfeld zu geben und so Abwanderung zu vermeiden.</a:t>
            </a:r>
          </a:p>
        </p:txBody>
      </p:sp>
      <p:sp>
        <p:nvSpPr>
          <p:cNvPr id="2" name="Pfeil: nach oben und unten 1">
            <a:extLst>
              <a:ext uri="{FF2B5EF4-FFF2-40B4-BE49-F238E27FC236}">
                <a16:creationId xmlns:a16="http://schemas.microsoft.com/office/drawing/2014/main" id="{048550BF-141E-CD54-D8E7-8180D85301B8}"/>
              </a:ext>
            </a:extLst>
          </p:cNvPr>
          <p:cNvSpPr/>
          <p:nvPr/>
        </p:nvSpPr>
        <p:spPr>
          <a:xfrm>
            <a:off x="1002148" y="1062029"/>
            <a:ext cx="792088" cy="5319299"/>
          </a:xfrm>
          <a:prstGeom prst="upDownArrow">
            <a:avLst/>
          </a:prstGeom>
          <a:gradFill>
            <a:gsLst>
              <a:gs pos="0">
                <a:schemeClr val="accent1">
                  <a:lumMod val="10000"/>
                  <a:lumOff val="90000"/>
                </a:schemeClr>
              </a:gs>
              <a:gs pos="61000">
                <a:srgbClr val="17DC52"/>
              </a:gs>
              <a:gs pos="31000">
                <a:schemeClr val="accent1">
                  <a:lumMod val="25000"/>
                  <a:lumOff val="75000"/>
                </a:schemeClr>
              </a:gs>
              <a:gs pos="79000">
                <a:schemeClr val="accent1">
                  <a:lumMod val="75000"/>
                  <a:lumOff val="25000"/>
                </a:schemeClr>
              </a:gs>
              <a:gs pos="100000">
                <a:schemeClr val="accent1">
                  <a:lumMod val="90000"/>
                  <a:lumOff val="1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B07CF087-CDBD-E6E3-35E4-C45E24878212}"/>
              </a:ext>
            </a:extLst>
          </p:cNvPr>
          <p:cNvSpPr txBox="1"/>
          <p:nvPr/>
        </p:nvSpPr>
        <p:spPr>
          <a:xfrm>
            <a:off x="1872719" y="1154559"/>
            <a:ext cx="1115105" cy="646331"/>
          </a:xfrm>
          <a:prstGeom prst="rect">
            <a:avLst/>
          </a:prstGeom>
          <a:noFill/>
        </p:spPr>
        <p:txBody>
          <a:bodyPr wrap="square" rtlCol="0">
            <a:spAutoFit/>
          </a:bodyPr>
          <a:lstStyle/>
          <a:p>
            <a:r>
              <a:rPr lang="de-DE" dirty="0"/>
              <a:t>Spaß- </a:t>
            </a:r>
          </a:p>
          <a:p>
            <a:r>
              <a:rPr lang="de-DE" dirty="0"/>
              <a:t>orientiert</a:t>
            </a:r>
          </a:p>
        </p:txBody>
      </p:sp>
      <p:sp>
        <p:nvSpPr>
          <p:cNvPr id="16" name="Textfeld 15">
            <a:extLst>
              <a:ext uri="{FF2B5EF4-FFF2-40B4-BE49-F238E27FC236}">
                <a16:creationId xmlns:a16="http://schemas.microsoft.com/office/drawing/2014/main" id="{AAA5762E-9F9A-982C-8254-C7E39AA42170}"/>
              </a:ext>
            </a:extLst>
          </p:cNvPr>
          <p:cNvSpPr txBox="1"/>
          <p:nvPr/>
        </p:nvSpPr>
        <p:spPr>
          <a:xfrm>
            <a:off x="146615" y="1293059"/>
            <a:ext cx="720080" cy="369332"/>
          </a:xfrm>
          <a:prstGeom prst="rect">
            <a:avLst/>
          </a:prstGeom>
          <a:noFill/>
        </p:spPr>
        <p:txBody>
          <a:bodyPr wrap="square" rtlCol="0">
            <a:spAutoFit/>
          </a:bodyPr>
          <a:lstStyle/>
          <a:p>
            <a:r>
              <a:rPr lang="de-DE" dirty="0"/>
              <a:t>Jung</a:t>
            </a:r>
          </a:p>
        </p:txBody>
      </p:sp>
      <p:sp>
        <p:nvSpPr>
          <p:cNvPr id="17" name="Textfeld 16">
            <a:extLst>
              <a:ext uri="{FF2B5EF4-FFF2-40B4-BE49-F238E27FC236}">
                <a16:creationId xmlns:a16="http://schemas.microsoft.com/office/drawing/2014/main" id="{43163D80-B893-1668-5ABF-26699478AA15}"/>
              </a:ext>
            </a:extLst>
          </p:cNvPr>
          <p:cNvSpPr txBox="1"/>
          <p:nvPr/>
        </p:nvSpPr>
        <p:spPr>
          <a:xfrm>
            <a:off x="146615" y="5877272"/>
            <a:ext cx="720080" cy="369332"/>
          </a:xfrm>
          <a:prstGeom prst="rect">
            <a:avLst/>
          </a:prstGeom>
          <a:noFill/>
        </p:spPr>
        <p:txBody>
          <a:bodyPr wrap="square" rtlCol="0">
            <a:spAutoFit/>
          </a:bodyPr>
          <a:lstStyle/>
          <a:p>
            <a:r>
              <a:rPr lang="de-DE" dirty="0"/>
              <a:t>Alt</a:t>
            </a:r>
          </a:p>
        </p:txBody>
      </p:sp>
      <p:sp>
        <p:nvSpPr>
          <p:cNvPr id="18" name="Textfeld 17">
            <a:extLst>
              <a:ext uri="{FF2B5EF4-FFF2-40B4-BE49-F238E27FC236}">
                <a16:creationId xmlns:a16="http://schemas.microsoft.com/office/drawing/2014/main" id="{E18B895C-ECD5-7B87-59D6-1687C85A73F5}"/>
              </a:ext>
            </a:extLst>
          </p:cNvPr>
          <p:cNvSpPr txBox="1"/>
          <p:nvPr/>
        </p:nvSpPr>
        <p:spPr>
          <a:xfrm>
            <a:off x="1929689" y="5738772"/>
            <a:ext cx="1274159" cy="646331"/>
          </a:xfrm>
          <a:prstGeom prst="rect">
            <a:avLst/>
          </a:prstGeom>
          <a:noFill/>
        </p:spPr>
        <p:txBody>
          <a:bodyPr wrap="square" rtlCol="0">
            <a:spAutoFit/>
          </a:bodyPr>
          <a:lstStyle/>
          <a:p>
            <a:r>
              <a:rPr lang="de-DE" dirty="0"/>
              <a:t>Leistungs- </a:t>
            </a:r>
          </a:p>
          <a:p>
            <a:r>
              <a:rPr lang="de-DE" dirty="0"/>
              <a:t>orientiert</a:t>
            </a:r>
          </a:p>
        </p:txBody>
      </p:sp>
      <p:sp>
        <p:nvSpPr>
          <p:cNvPr id="19" name="Textfeld 18">
            <a:extLst>
              <a:ext uri="{FF2B5EF4-FFF2-40B4-BE49-F238E27FC236}">
                <a16:creationId xmlns:a16="http://schemas.microsoft.com/office/drawing/2014/main" id="{627943B8-6CD3-BE96-7366-308D71D9B71A}"/>
              </a:ext>
            </a:extLst>
          </p:cNvPr>
          <p:cNvSpPr txBox="1"/>
          <p:nvPr/>
        </p:nvSpPr>
        <p:spPr>
          <a:xfrm>
            <a:off x="3661609" y="3630503"/>
            <a:ext cx="4989133" cy="2462213"/>
          </a:xfrm>
          <a:prstGeom prst="rect">
            <a:avLst/>
          </a:prstGeom>
          <a:noFill/>
        </p:spPr>
        <p:txBody>
          <a:bodyPr wrap="square" rtlCol="0">
            <a:spAutoFit/>
          </a:bodyPr>
          <a:lstStyle/>
          <a:p>
            <a:r>
              <a:rPr lang="de-DE" sz="1400" b="1" dirty="0"/>
              <a:t>Wann und wie?</a:t>
            </a:r>
          </a:p>
          <a:p>
            <a:endParaRPr lang="de-DE" sz="1400" b="1" dirty="0"/>
          </a:p>
          <a:p>
            <a:pPr marL="285750" indent="-285750">
              <a:buFont typeface="Arial" panose="020B0604020202020204" pitchFamily="34" charset="0"/>
              <a:buChar char="•"/>
            </a:pPr>
            <a:r>
              <a:rPr lang="de-DE" sz="1400" dirty="0"/>
              <a:t>Ab der E-Jugend sollte ein Übergang zu leistungsdifferenzierten Trainingsgruppen stattfinden.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Leistungsdifferenzierte Trainingsgruppen erfordern einen Austausch zw. den Trainern der Jahrgangsstufe, um Transparenz und Durchlässigkeit zu gewährleisten.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Es empfiehlt sich ein fließender Übergang und ein starker Einbezug der Eltern.</a:t>
            </a:r>
          </a:p>
        </p:txBody>
      </p:sp>
    </p:spTree>
    <p:extLst>
      <p:ext uri="{BB962C8B-B14F-4D97-AF65-F5344CB8AC3E}">
        <p14:creationId xmlns:p14="http://schemas.microsoft.com/office/powerpoint/2010/main" val="1209465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4211960" cy="646331"/>
          </a:xfrm>
          <a:prstGeom prst="rect">
            <a:avLst/>
          </a:prstGeom>
          <a:noFill/>
        </p:spPr>
        <p:txBody>
          <a:bodyPr wrap="square" rtlCol="0">
            <a:spAutoFit/>
          </a:bodyPr>
          <a:lstStyle/>
          <a:p>
            <a:r>
              <a:rPr lang="de-DE" dirty="0"/>
              <a:t>Linksammlung zur Trainingsgestaltung</a:t>
            </a:r>
          </a:p>
          <a:p>
            <a:endParaRPr lang="de-DE" dirty="0"/>
          </a:p>
        </p:txBody>
      </p:sp>
      <p:sp>
        <p:nvSpPr>
          <p:cNvPr id="5" name="Textfeld 4">
            <a:extLst>
              <a:ext uri="{FF2B5EF4-FFF2-40B4-BE49-F238E27FC236}">
                <a16:creationId xmlns:a16="http://schemas.microsoft.com/office/drawing/2014/main" id="{21356CFD-1F08-E638-499F-407AB6FA9F8C}"/>
              </a:ext>
            </a:extLst>
          </p:cNvPr>
          <p:cNvSpPr txBox="1"/>
          <p:nvPr/>
        </p:nvSpPr>
        <p:spPr>
          <a:xfrm>
            <a:off x="467544" y="908720"/>
            <a:ext cx="8136904" cy="5384616"/>
          </a:xfrm>
          <a:prstGeom prst="rect">
            <a:avLst/>
          </a:prstGeom>
          <a:noFill/>
        </p:spPr>
        <p:txBody>
          <a:bodyPr wrap="square" rtlCol="0">
            <a:spAutoFit/>
          </a:bodyPr>
          <a:lstStyle/>
          <a:p>
            <a:pPr marL="285750" indent="-285750">
              <a:lnSpc>
                <a:spcPts val="1800"/>
              </a:lnSpc>
              <a:buFont typeface="Arial" panose="020B0604020202020204" pitchFamily="34" charset="0"/>
              <a:buChar char="•"/>
            </a:pPr>
            <a:r>
              <a:rPr lang="de-DE" sz="1400" dirty="0"/>
              <a:t>DFB Akademie: Viele Studien und Analysen rund um den Fußball.</a:t>
            </a:r>
            <a:br>
              <a:rPr lang="de-DE" sz="1400" dirty="0"/>
            </a:br>
            <a:r>
              <a:rPr lang="de-DE" sz="1400" dirty="0">
                <a:hlinkClick r:id="rId2"/>
              </a:rPr>
              <a:t>https://www.dfb-akademie.de/</a:t>
            </a:r>
            <a:r>
              <a:rPr lang="de-DE" sz="1400" dirty="0"/>
              <a:t>  </a:t>
            </a:r>
          </a:p>
          <a:p>
            <a:pPr marL="285750" indent="-285750">
              <a:lnSpc>
                <a:spcPts val="1800"/>
              </a:lnSpc>
              <a:buFont typeface="Arial" panose="020B0604020202020204" pitchFamily="34" charset="0"/>
              <a:buChar char="•"/>
            </a:pPr>
            <a:r>
              <a:rPr lang="de-DE" sz="1400" dirty="0"/>
              <a:t>Advance Football: </a:t>
            </a:r>
            <a:br>
              <a:rPr lang="de-DE" sz="1400" dirty="0"/>
            </a:br>
            <a:r>
              <a:rPr lang="de-DE" sz="1400" dirty="0">
                <a:hlinkClick r:id="rId3"/>
              </a:rPr>
              <a:t>https://advance.football/</a:t>
            </a:r>
            <a:r>
              <a:rPr lang="de-DE" sz="1400" dirty="0"/>
              <a:t> </a:t>
            </a:r>
          </a:p>
          <a:p>
            <a:pPr marL="285750" indent="-285750">
              <a:lnSpc>
                <a:spcPts val="1800"/>
              </a:lnSpc>
              <a:buFont typeface="Arial" panose="020B0604020202020204" pitchFamily="34" charset="0"/>
              <a:buChar char="•"/>
            </a:pPr>
            <a:r>
              <a:rPr lang="de-DE" sz="1400" dirty="0"/>
              <a:t>Fußball.de vom DFB: </a:t>
            </a:r>
            <a:br>
              <a:rPr lang="de-DE" sz="1400" dirty="0"/>
            </a:br>
            <a:r>
              <a:rPr lang="de-DE" sz="1400" dirty="0">
                <a:hlinkClick r:id="rId4"/>
              </a:rPr>
              <a:t>http://training-service.fussball.de/trainer/e-juniorin/#!/</a:t>
            </a:r>
            <a:r>
              <a:rPr lang="de-DE" sz="1400" dirty="0"/>
              <a:t>  </a:t>
            </a:r>
          </a:p>
          <a:p>
            <a:pPr marL="285750" indent="-285750">
              <a:lnSpc>
                <a:spcPts val="1800"/>
              </a:lnSpc>
              <a:buFont typeface="Arial" panose="020B0604020202020204" pitchFamily="34" charset="0"/>
              <a:buChar char="•"/>
            </a:pPr>
            <a:r>
              <a:rPr lang="de-DE" sz="1400" dirty="0"/>
              <a:t>fußballtraining.de: Eine Seite, in der auch viele Themen rund um den Fußball behandelt werden. Zudem gibt es den Trainingsreport einiger Profiteams </a:t>
            </a:r>
            <a:r>
              <a:rPr lang="de-DE" sz="1400" dirty="0">
                <a:hlinkClick r:id="rId5"/>
              </a:rPr>
              <a:t>https://www.fussballtraining.de/</a:t>
            </a:r>
            <a:r>
              <a:rPr lang="de-DE" sz="1400" dirty="0"/>
              <a:t>   </a:t>
            </a:r>
          </a:p>
          <a:p>
            <a:pPr marL="285750" indent="-285750">
              <a:lnSpc>
                <a:spcPts val="1800"/>
              </a:lnSpc>
              <a:buFont typeface="Arial" panose="020B0604020202020204" pitchFamily="34" charset="0"/>
              <a:buChar char="•"/>
            </a:pPr>
            <a:r>
              <a:rPr lang="de-DE" sz="1400" dirty="0"/>
              <a:t>Fußballtaktik einfach erklärt und vieles mehr: </a:t>
            </a:r>
            <a:br>
              <a:rPr lang="de-DE" sz="1400" dirty="0"/>
            </a:br>
            <a:r>
              <a:rPr lang="de-DE" sz="1400" dirty="0">
                <a:hlinkClick r:id="rId6"/>
              </a:rPr>
              <a:t>https://thefalsefullback.de/</a:t>
            </a:r>
            <a:r>
              <a:rPr lang="de-DE" sz="1400" dirty="0"/>
              <a:t> </a:t>
            </a:r>
          </a:p>
          <a:p>
            <a:pPr marL="285750" indent="-285750">
              <a:lnSpc>
                <a:spcPts val="1800"/>
              </a:lnSpc>
              <a:buFont typeface="Arial" panose="020B0604020202020204" pitchFamily="34" charset="0"/>
              <a:buChar char="•"/>
            </a:pPr>
            <a:r>
              <a:rPr lang="de-DE" sz="1400" dirty="0"/>
              <a:t>Fünf Autoren beschreiben verschiedene taktische Mittel: </a:t>
            </a:r>
            <a:br>
              <a:rPr lang="de-DE" sz="1400" dirty="0"/>
            </a:br>
            <a:r>
              <a:rPr lang="de-DE" sz="1400" dirty="0">
                <a:hlinkClick r:id="rId7"/>
              </a:rPr>
              <a:t>https://spielverlagerung.de/</a:t>
            </a:r>
            <a:r>
              <a:rPr lang="de-DE" sz="1400" dirty="0"/>
              <a:t> </a:t>
            </a:r>
          </a:p>
          <a:p>
            <a:pPr marL="285750" indent="-285750">
              <a:lnSpc>
                <a:spcPts val="1800"/>
              </a:lnSpc>
              <a:buFont typeface="Arial" panose="020B0604020202020204" pitchFamily="34" charset="0"/>
              <a:buChar char="•"/>
            </a:pPr>
            <a:r>
              <a:rPr lang="de-DE" sz="1400" dirty="0"/>
              <a:t>Neuroathletiktraining: </a:t>
            </a:r>
            <a:br>
              <a:rPr lang="de-DE" sz="1400" dirty="0"/>
            </a:br>
            <a:r>
              <a:rPr lang="de-DE" sz="1400" dirty="0">
                <a:hlinkClick r:id="rId8"/>
              </a:rPr>
              <a:t>https://soccerkinetics.de/</a:t>
            </a:r>
            <a:r>
              <a:rPr lang="de-DE" sz="1400" dirty="0"/>
              <a:t> </a:t>
            </a:r>
          </a:p>
          <a:p>
            <a:pPr marL="285750" indent="-285750">
              <a:lnSpc>
                <a:spcPts val="1800"/>
              </a:lnSpc>
              <a:buFont typeface="Arial" panose="020B0604020202020204" pitchFamily="34" charset="0"/>
              <a:buChar char="•"/>
            </a:pPr>
            <a:r>
              <a:rPr lang="de-DE" sz="1400" dirty="0"/>
              <a:t>YouTube Videos hauptsächlich zur Trainingsgestaltung:</a:t>
            </a:r>
          </a:p>
          <a:p>
            <a:pPr marL="742950" lvl="1" indent="-285750">
              <a:lnSpc>
                <a:spcPts val="1800"/>
              </a:lnSpc>
              <a:buFont typeface="Arial" panose="020B0604020202020204" pitchFamily="34" charset="0"/>
              <a:buChar char="•"/>
            </a:pPr>
            <a:r>
              <a:rPr lang="de-DE" sz="1400" dirty="0"/>
              <a:t> Von Thomas Vlaminck </a:t>
            </a:r>
            <a:br>
              <a:rPr lang="de-DE" sz="1400" dirty="0"/>
            </a:br>
            <a:r>
              <a:rPr lang="de-DE" sz="1400" dirty="0">
                <a:hlinkClick r:id="rId9"/>
              </a:rPr>
              <a:t>https://www.youtube.com/channel/UCsI-Q2zFgAZRTLPkVmIdSdw</a:t>
            </a:r>
            <a:r>
              <a:rPr lang="de-DE" sz="1400" dirty="0"/>
              <a:t> </a:t>
            </a:r>
          </a:p>
          <a:p>
            <a:pPr marL="742950" lvl="1" indent="-285750">
              <a:lnSpc>
                <a:spcPts val="1800"/>
              </a:lnSpc>
              <a:buFont typeface="Arial" panose="020B0604020202020204" pitchFamily="34" charset="0"/>
              <a:buChar char="•"/>
            </a:pPr>
            <a:r>
              <a:rPr lang="de-DE" sz="1400" dirty="0" err="1"/>
              <a:t>justfootball</a:t>
            </a:r>
            <a:r>
              <a:rPr lang="de-DE" sz="1400" dirty="0"/>
              <a:t> </a:t>
            </a:r>
            <a:r>
              <a:rPr lang="de-DE" sz="1400" dirty="0" err="1"/>
              <a:t>academy</a:t>
            </a:r>
            <a:r>
              <a:rPr lang="de-DE" sz="1400" dirty="0"/>
              <a:t> </a:t>
            </a:r>
            <a:r>
              <a:rPr lang="de-DE" sz="1400" dirty="0">
                <a:hlinkClick r:id="rId10"/>
              </a:rPr>
              <a:t>https://www.youtube.com/channel/UCcCf8SIYS7FlQ03JnmUHVJQ</a:t>
            </a:r>
            <a:r>
              <a:rPr lang="de-DE" sz="1400" dirty="0"/>
              <a:t>  </a:t>
            </a:r>
          </a:p>
          <a:p>
            <a:pPr marL="742950" lvl="1" indent="-285750">
              <a:lnSpc>
                <a:spcPts val="1800"/>
              </a:lnSpc>
              <a:buFont typeface="Arial" panose="020B0604020202020204" pitchFamily="34" charset="0"/>
              <a:buChar char="•"/>
            </a:pPr>
            <a:r>
              <a:rPr lang="de-DE" sz="1400" dirty="0"/>
              <a:t>X1 Sport </a:t>
            </a:r>
            <a:br>
              <a:rPr lang="de-DE" sz="1400" dirty="0"/>
            </a:br>
            <a:r>
              <a:rPr lang="de-DE" sz="1400" dirty="0">
                <a:hlinkClick r:id="rId11"/>
              </a:rPr>
              <a:t>https://www.youtube.com/user/1x1SPORT</a:t>
            </a:r>
            <a:r>
              <a:rPr lang="de-DE" sz="1400" dirty="0"/>
              <a:t>  </a:t>
            </a:r>
          </a:p>
          <a:p>
            <a:pPr marL="742950" lvl="1" indent="-285750">
              <a:lnSpc>
                <a:spcPts val="1800"/>
              </a:lnSpc>
              <a:buFont typeface="Arial" panose="020B0604020202020204" pitchFamily="34" charset="0"/>
              <a:buChar char="•"/>
            </a:pPr>
            <a:r>
              <a:rPr lang="de-DE" sz="1400" dirty="0"/>
              <a:t>Die 11 </a:t>
            </a:r>
            <a:br>
              <a:rPr lang="de-DE" sz="1400" dirty="0"/>
            </a:br>
            <a:r>
              <a:rPr lang="de-DE" sz="1400" dirty="0">
                <a:hlinkClick r:id="rId12"/>
              </a:rPr>
              <a:t>https://www.youtube.com/channel/UCnPMx4QO2uZac4gWlgWKwMg</a:t>
            </a:r>
            <a:r>
              <a:rPr lang="de-DE" sz="1400" dirty="0"/>
              <a:t> </a:t>
            </a:r>
          </a:p>
          <a:p>
            <a:pPr marL="742950" lvl="1" indent="-285750">
              <a:lnSpc>
                <a:spcPts val="1800"/>
              </a:lnSpc>
              <a:buFont typeface="Arial" panose="020B0604020202020204" pitchFamily="34" charset="0"/>
              <a:buChar char="•"/>
            </a:pPr>
            <a:r>
              <a:rPr lang="de-DE" sz="1400" dirty="0" err="1"/>
              <a:t>YouthCoachingDK</a:t>
            </a:r>
            <a:r>
              <a:rPr lang="de-DE" sz="1400" dirty="0"/>
              <a:t> aus Dänemark: </a:t>
            </a:r>
            <a:r>
              <a:rPr lang="de-DE" sz="1400" dirty="0">
                <a:hlinkClick r:id="rId13"/>
              </a:rPr>
              <a:t>https://www.youtube.com/user/YouthCoachingDK/videos</a:t>
            </a:r>
            <a:endParaRPr lang="de-DE" sz="1400" dirty="0"/>
          </a:p>
        </p:txBody>
      </p:sp>
    </p:spTree>
    <p:extLst>
      <p:ext uri="{BB962C8B-B14F-4D97-AF65-F5344CB8AC3E}">
        <p14:creationId xmlns:p14="http://schemas.microsoft.com/office/powerpoint/2010/main" val="252649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draußen, Kleidung, Person, Gras enthält.&#10;&#10;Automatisch generierte Beschreibung">
            <a:extLst>
              <a:ext uri="{FF2B5EF4-FFF2-40B4-BE49-F238E27FC236}">
                <a16:creationId xmlns:a16="http://schemas.microsoft.com/office/drawing/2014/main" id="{4422AEFE-1322-BDEE-37A8-F5E8F966D5B3}"/>
              </a:ext>
            </a:extLst>
          </p:cNvPr>
          <p:cNvPicPr>
            <a:picLocks noChangeAspect="1"/>
          </p:cNvPicPr>
          <p:nvPr/>
        </p:nvPicPr>
        <p:blipFill rotWithShape="1">
          <a:blip r:embed="rId2">
            <a:extLst>
              <a:ext uri="{28A0092B-C50C-407E-A947-70E740481C1C}">
                <a14:useLocalDpi xmlns:a14="http://schemas.microsoft.com/office/drawing/2010/main" val="0"/>
              </a:ext>
            </a:extLst>
          </a:blip>
          <a:srcRect l="-85" t="33766" r="85" b="-4390"/>
          <a:stretch/>
        </p:blipFill>
        <p:spPr>
          <a:xfrm>
            <a:off x="-2467" y="1196752"/>
            <a:ext cx="9146467" cy="3915816"/>
          </a:xfrm>
          <a:prstGeom prst="rect">
            <a:avLst/>
          </a:prstGeom>
        </p:spPr>
      </p:pic>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369332"/>
          </a:xfrm>
          <a:prstGeom prst="rect">
            <a:avLst/>
          </a:prstGeom>
          <a:noFill/>
        </p:spPr>
        <p:txBody>
          <a:bodyPr wrap="square" rtlCol="0">
            <a:spAutoFit/>
          </a:bodyPr>
          <a:lstStyle/>
          <a:p>
            <a:r>
              <a:rPr lang="de-DE" dirty="0"/>
              <a:t>Über den Verein</a:t>
            </a:r>
          </a:p>
        </p:txBody>
      </p:sp>
      <p:sp>
        <p:nvSpPr>
          <p:cNvPr id="13" name="Textfeld 12">
            <a:extLst>
              <a:ext uri="{FF2B5EF4-FFF2-40B4-BE49-F238E27FC236}">
                <a16:creationId xmlns:a16="http://schemas.microsoft.com/office/drawing/2014/main" id="{A05AD27C-679F-82DD-67CD-AF7EEA7AB958}"/>
              </a:ext>
            </a:extLst>
          </p:cNvPr>
          <p:cNvSpPr txBox="1"/>
          <p:nvPr/>
        </p:nvSpPr>
        <p:spPr>
          <a:xfrm>
            <a:off x="323528" y="5112568"/>
            <a:ext cx="8496944" cy="1169551"/>
          </a:xfrm>
          <a:prstGeom prst="rect">
            <a:avLst/>
          </a:prstGeom>
          <a:noFill/>
        </p:spPr>
        <p:txBody>
          <a:bodyPr wrap="square" rtlCol="0">
            <a:spAutoFit/>
          </a:bodyPr>
          <a:lstStyle/>
          <a:p>
            <a:r>
              <a:rPr lang="de-DE" sz="1400" dirty="0"/>
              <a:t>Der FC Rot Weiß </a:t>
            </a:r>
            <a:r>
              <a:rPr lang="de-DE" sz="1400" dirty="0" err="1"/>
              <a:t>Oberföhring</a:t>
            </a:r>
            <a:r>
              <a:rPr lang="de-DE" sz="1400" dirty="0"/>
              <a:t> ist ein Traditionsverein, angesiedelt im Münchner Osten.</a:t>
            </a:r>
          </a:p>
          <a:p>
            <a:r>
              <a:rPr lang="de-DE" sz="1400" dirty="0"/>
              <a:t>Es gibt die Sparten: Fußball, Stockschießen und Gymnastik. Wobei Fußball mit Abstand die</a:t>
            </a:r>
          </a:p>
          <a:p>
            <a:r>
              <a:rPr lang="de-DE" sz="1400" dirty="0"/>
              <a:t>meisten Mitglieder umfasst.</a:t>
            </a:r>
          </a:p>
          <a:p>
            <a:r>
              <a:rPr lang="de-DE" sz="1400" dirty="0"/>
              <a:t>Der Verein wurde im März 1922 gegründet. Zu dieser Zeit gab es in </a:t>
            </a:r>
            <a:r>
              <a:rPr lang="de-DE" sz="1400" dirty="0" err="1"/>
              <a:t>Oberföhring</a:t>
            </a:r>
            <a:r>
              <a:rPr lang="de-DE" sz="1400" dirty="0"/>
              <a:t> etwa 1000 Einwohner. Im September 1922 trat der Verein dem Süddeutschen Fußballverband bei.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5856" y="1844824"/>
            <a:ext cx="5400600" cy="3672408"/>
          </a:xfrm>
        </p:spPr>
        <p:txBody>
          <a:bodyPr/>
          <a:lstStyle/>
          <a:p>
            <a:r>
              <a:rPr lang="en-US" dirty="0"/>
              <a:t>Vision und Mission</a:t>
            </a:r>
            <a:endParaRPr lang="uk-UA" dirty="0"/>
          </a:p>
        </p:txBody>
      </p:sp>
    </p:spTree>
    <p:extLst>
      <p:ext uri="{BB962C8B-B14F-4D97-AF65-F5344CB8AC3E}">
        <p14:creationId xmlns:p14="http://schemas.microsoft.com/office/powerpoint/2010/main" val="405978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369332"/>
          </a:xfrm>
          <a:prstGeom prst="rect">
            <a:avLst/>
          </a:prstGeom>
          <a:noFill/>
        </p:spPr>
        <p:txBody>
          <a:bodyPr wrap="square" rtlCol="0">
            <a:spAutoFit/>
          </a:bodyPr>
          <a:lstStyle/>
          <a:p>
            <a:r>
              <a:rPr lang="de-DE" dirty="0"/>
              <a:t>Vision</a:t>
            </a:r>
          </a:p>
        </p:txBody>
      </p:sp>
      <p:pic>
        <p:nvPicPr>
          <p:cNvPr id="3" name="Grafik 2" descr="Ein Bild, das draußen, Himmel, Gebäude, Wasser enthält.&#10;&#10;Automatisch generierte Beschreibung">
            <a:extLst>
              <a:ext uri="{FF2B5EF4-FFF2-40B4-BE49-F238E27FC236}">
                <a16:creationId xmlns:a16="http://schemas.microsoft.com/office/drawing/2014/main" id="{F394CC1F-1485-9242-0330-2235D6B988F3}"/>
              </a:ext>
            </a:extLst>
          </p:cNvPr>
          <p:cNvPicPr>
            <a:picLocks noChangeAspect="1"/>
          </p:cNvPicPr>
          <p:nvPr/>
        </p:nvPicPr>
        <p:blipFill>
          <a:blip r:embed="rId2" cstate="print">
            <a:alphaModFix amt="39000"/>
            <a:extLst>
              <a:ext uri="{28A0092B-C50C-407E-A947-70E740481C1C}">
                <a14:useLocalDpi xmlns:a14="http://schemas.microsoft.com/office/drawing/2010/main" val="0"/>
              </a:ext>
            </a:extLst>
          </a:blip>
          <a:stretch>
            <a:fillRect/>
          </a:stretch>
        </p:blipFill>
        <p:spPr>
          <a:xfrm>
            <a:off x="469679" y="855280"/>
            <a:ext cx="4390353" cy="2926901"/>
          </a:xfrm>
          <a:prstGeom prst="rect">
            <a:avLst/>
          </a:prstGeom>
        </p:spPr>
      </p:pic>
      <p:pic>
        <p:nvPicPr>
          <p:cNvPr id="5" name="Grafik 4" descr="Ein Bild, das draußen, Haus, Luftfotografie, Vorort enthält.&#10;&#10;Automatisch generierte Beschreibung">
            <a:extLst>
              <a:ext uri="{FF2B5EF4-FFF2-40B4-BE49-F238E27FC236}">
                <a16:creationId xmlns:a16="http://schemas.microsoft.com/office/drawing/2014/main" id="{9CFAF4DB-4A6C-9943-B1EE-D5D71237B710}"/>
              </a:ext>
            </a:extLst>
          </p:cNvPr>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4860032" y="855281"/>
            <a:ext cx="3600400" cy="5400599"/>
          </a:xfrm>
          <a:prstGeom prst="rect">
            <a:avLst/>
          </a:prstGeom>
        </p:spPr>
      </p:pic>
      <p:pic>
        <p:nvPicPr>
          <p:cNvPr id="6" name="Grafik 5" descr="Ein Bild, das draußen, Herbst, Gras, Himmel enthält.&#10;&#10;Automatisch generierte Beschreibung">
            <a:extLst>
              <a:ext uri="{FF2B5EF4-FFF2-40B4-BE49-F238E27FC236}">
                <a16:creationId xmlns:a16="http://schemas.microsoft.com/office/drawing/2014/main" id="{5F3DBE79-0DB9-5A90-DC2C-2B174E9922B1}"/>
              </a:ext>
            </a:extLst>
          </p:cNvPr>
          <p:cNvPicPr>
            <a:picLocks noChangeAspect="1"/>
          </p:cNvPicPr>
          <p:nvPr/>
        </p:nvPicPr>
        <p:blipFill>
          <a:blip r:embed="rId4">
            <a:alphaModFix amt="39000"/>
            <a:extLst>
              <a:ext uri="{28A0092B-C50C-407E-A947-70E740481C1C}">
                <a14:useLocalDpi xmlns:a14="http://schemas.microsoft.com/office/drawing/2010/main" val="0"/>
              </a:ext>
            </a:extLst>
          </a:blip>
          <a:stretch>
            <a:fillRect/>
          </a:stretch>
        </p:blipFill>
        <p:spPr>
          <a:xfrm>
            <a:off x="469679" y="3781301"/>
            <a:ext cx="4389120" cy="2468880"/>
          </a:xfrm>
          <a:prstGeom prst="rect">
            <a:avLst/>
          </a:prstGeom>
        </p:spPr>
      </p:pic>
      <p:sp>
        <p:nvSpPr>
          <p:cNvPr id="2" name="Textfeld 1">
            <a:extLst>
              <a:ext uri="{FF2B5EF4-FFF2-40B4-BE49-F238E27FC236}">
                <a16:creationId xmlns:a16="http://schemas.microsoft.com/office/drawing/2014/main" id="{A9D9A563-5FF2-63EB-89F4-2130DAD56A1F}"/>
              </a:ext>
            </a:extLst>
          </p:cNvPr>
          <p:cNvSpPr txBox="1"/>
          <p:nvPr/>
        </p:nvSpPr>
        <p:spPr>
          <a:xfrm>
            <a:off x="1043608" y="2770750"/>
            <a:ext cx="7056784" cy="1569660"/>
          </a:xfrm>
          <a:prstGeom prst="rect">
            <a:avLst/>
          </a:prstGeom>
          <a:solidFill>
            <a:schemeClr val="bg1">
              <a:alpha val="75000"/>
            </a:schemeClr>
          </a:solidFill>
        </p:spPr>
        <p:txBody>
          <a:bodyPr wrap="square" rtlCol="0">
            <a:spAutoFit/>
          </a:bodyPr>
          <a:lstStyle/>
          <a:p>
            <a:r>
              <a:rPr lang="de-DE" sz="2400" b="1" i="1" dirty="0"/>
              <a:t>„Lokal verwurzelt in </a:t>
            </a:r>
            <a:r>
              <a:rPr lang="de-DE" sz="2400" b="1" i="1" dirty="0" err="1"/>
              <a:t>Oberföhring</a:t>
            </a:r>
            <a:r>
              <a:rPr lang="de-DE" sz="2400" b="1" i="1" dirty="0"/>
              <a:t>, wollen wir Freude am Sport und der Bewegung fördern, mit Anspruch und Herz.“</a:t>
            </a:r>
          </a:p>
          <a:p>
            <a:endParaRPr lang="de-DE" sz="2400" b="1" i="1" dirty="0"/>
          </a:p>
        </p:txBody>
      </p:sp>
    </p:spTree>
    <p:extLst>
      <p:ext uri="{BB962C8B-B14F-4D97-AF65-F5344CB8AC3E}">
        <p14:creationId xmlns:p14="http://schemas.microsoft.com/office/powerpoint/2010/main" val="386614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369332"/>
          </a:xfrm>
          <a:prstGeom prst="rect">
            <a:avLst/>
          </a:prstGeom>
          <a:noFill/>
        </p:spPr>
        <p:txBody>
          <a:bodyPr wrap="square" rtlCol="0">
            <a:spAutoFit/>
          </a:bodyPr>
          <a:lstStyle/>
          <a:p>
            <a:r>
              <a:rPr lang="de-DE" dirty="0"/>
              <a:t>Mission</a:t>
            </a:r>
          </a:p>
        </p:txBody>
      </p:sp>
      <p:pic>
        <p:nvPicPr>
          <p:cNvPr id="5" name="Grafik 4" descr="Ein Bild, das draußen, Himmel, Gebäude, Wasser enthält.&#10;&#10;Automatisch generierte Beschreibung">
            <a:extLst>
              <a:ext uri="{FF2B5EF4-FFF2-40B4-BE49-F238E27FC236}">
                <a16:creationId xmlns:a16="http://schemas.microsoft.com/office/drawing/2014/main" id="{B0F839EF-A7A3-CEA8-0EBD-634250DC0839}"/>
              </a:ext>
            </a:extLst>
          </p:cNvPr>
          <p:cNvPicPr>
            <a:picLocks noChangeAspect="1"/>
          </p:cNvPicPr>
          <p:nvPr/>
        </p:nvPicPr>
        <p:blipFill>
          <a:blip r:embed="rId2" cstate="print">
            <a:alphaModFix amt="39000"/>
            <a:extLst>
              <a:ext uri="{28A0092B-C50C-407E-A947-70E740481C1C}">
                <a14:useLocalDpi xmlns:a14="http://schemas.microsoft.com/office/drawing/2010/main" val="0"/>
              </a:ext>
            </a:extLst>
          </a:blip>
          <a:stretch>
            <a:fillRect/>
          </a:stretch>
        </p:blipFill>
        <p:spPr>
          <a:xfrm>
            <a:off x="469679" y="855280"/>
            <a:ext cx="4390353" cy="2926901"/>
          </a:xfrm>
          <a:prstGeom prst="rect">
            <a:avLst/>
          </a:prstGeom>
        </p:spPr>
      </p:pic>
      <p:pic>
        <p:nvPicPr>
          <p:cNvPr id="7" name="Grafik 6" descr="Ein Bild, das draußen, Haus, Luftfotografie, Vorort enthält.&#10;&#10;Automatisch generierte Beschreibung">
            <a:extLst>
              <a:ext uri="{FF2B5EF4-FFF2-40B4-BE49-F238E27FC236}">
                <a16:creationId xmlns:a16="http://schemas.microsoft.com/office/drawing/2014/main" id="{7C51480D-F8F6-C74D-512B-56253BD55FC1}"/>
              </a:ext>
            </a:extLst>
          </p:cNvPr>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4860032" y="855281"/>
            <a:ext cx="3600400" cy="5400599"/>
          </a:xfrm>
          <a:prstGeom prst="rect">
            <a:avLst/>
          </a:prstGeom>
        </p:spPr>
      </p:pic>
      <p:pic>
        <p:nvPicPr>
          <p:cNvPr id="9" name="Grafik 8" descr="Ein Bild, das draußen, Herbst, Gras, Himmel enthält.&#10;&#10;Automatisch generierte Beschreibung">
            <a:extLst>
              <a:ext uri="{FF2B5EF4-FFF2-40B4-BE49-F238E27FC236}">
                <a16:creationId xmlns:a16="http://schemas.microsoft.com/office/drawing/2014/main" id="{01C3F51B-26EE-21DA-1DAC-2DFC8F74F5B8}"/>
              </a:ext>
            </a:extLst>
          </p:cNvPr>
          <p:cNvPicPr>
            <a:picLocks noChangeAspect="1"/>
          </p:cNvPicPr>
          <p:nvPr/>
        </p:nvPicPr>
        <p:blipFill>
          <a:blip r:embed="rId4">
            <a:alphaModFix amt="39000"/>
            <a:extLst>
              <a:ext uri="{28A0092B-C50C-407E-A947-70E740481C1C}">
                <a14:useLocalDpi xmlns:a14="http://schemas.microsoft.com/office/drawing/2010/main" val="0"/>
              </a:ext>
            </a:extLst>
          </a:blip>
          <a:stretch>
            <a:fillRect/>
          </a:stretch>
        </p:blipFill>
        <p:spPr>
          <a:xfrm>
            <a:off x="469679" y="3781301"/>
            <a:ext cx="4389120" cy="2468880"/>
          </a:xfrm>
          <a:prstGeom prst="rect">
            <a:avLst/>
          </a:prstGeom>
        </p:spPr>
      </p:pic>
      <p:sp>
        <p:nvSpPr>
          <p:cNvPr id="2" name="Textfeld 1">
            <a:extLst>
              <a:ext uri="{FF2B5EF4-FFF2-40B4-BE49-F238E27FC236}">
                <a16:creationId xmlns:a16="http://schemas.microsoft.com/office/drawing/2014/main" id="{A9D9A563-5FF2-63EB-89F4-2130DAD56A1F}"/>
              </a:ext>
            </a:extLst>
          </p:cNvPr>
          <p:cNvSpPr txBox="1"/>
          <p:nvPr/>
        </p:nvSpPr>
        <p:spPr>
          <a:xfrm>
            <a:off x="1007604" y="2560835"/>
            <a:ext cx="7128792" cy="2308324"/>
          </a:xfrm>
          <a:prstGeom prst="rect">
            <a:avLst/>
          </a:prstGeom>
          <a:solidFill>
            <a:schemeClr val="bg1">
              <a:alpha val="75000"/>
            </a:schemeClr>
          </a:solidFill>
        </p:spPr>
        <p:txBody>
          <a:bodyPr wrap="square" rtlCol="0">
            <a:spAutoFit/>
          </a:bodyPr>
          <a:lstStyle/>
          <a:p>
            <a:r>
              <a:rPr lang="de-DE" sz="2400" b="1" i="1" dirty="0"/>
              <a:t>„Unseren Spieler/innen geben wir eine Heimat</a:t>
            </a:r>
          </a:p>
          <a:p>
            <a:r>
              <a:rPr lang="de-DE" sz="2400" b="1" i="1" dirty="0"/>
              <a:t>für sportliche und persönliche Entwicklungen!</a:t>
            </a:r>
          </a:p>
          <a:p>
            <a:r>
              <a:rPr lang="de-DE" sz="2400" b="1" i="1" dirty="0"/>
              <a:t>Wir stehen Vorbild für Werte des gegenseitigen Respektes und Anstand und verstehen uns als verlässliche Institution im Stadtteil und der Stadt München.“</a:t>
            </a:r>
          </a:p>
        </p:txBody>
      </p:sp>
    </p:spTree>
    <p:extLst>
      <p:ext uri="{BB962C8B-B14F-4D97-AF65-F5344CB8AC3E}">
        <p14:creationId xmlns:p14="http://schemas.microsoft.com/office/powerpoint/2010/main" val="136712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5856" y="1844824"/>
            <a:ext cx="5400600" cy="3672408"/>
          </a:xfrm>
        </p:spPr>
        <p:txBody>
          <a:bodyPr/>
          <a:lstStyle/>
          <a:p>
            <a:r>
              <a:rPr lang="en-US" dirty="0" err="1"/>
              <a:t>Vereinsgedanke</a:t>
            </a:r>
            <a:endParaRPr lang="uk-UA" dirty="0"/>
          </a:p>
        </p:txBody>
      </p:sp>
    </p:spTree>
    <p:extLst>
      <p:ext uri="{BB962C8B-B14F-4D97-AF65-F5344CB8AC3E}">
        <p14:creationId xmlns:p14="http://schemas.microsoft.com/office/powerpoint/2010/main" val="326728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369332"/>
          </a:xfrm>
          <a:prstGeom prst="rect">
            <a:avLst/>
          </a:prstGeom>
          <a:noFill/>
        </p:spPr>
        <p:txBody>
          <a:bodyPr wrap="square" rtlCol="0">
            <a:spAutoFit/>
          </a:bodyPr>
          <a:lstStyle/>
          <a:p>
            <a:r>
              <a:rPr lang="de-DE" dirty="0"/>
              <a:t>Vereinsgedanke</a:t>
            </a:r>
          </a:p>
        </p:txBody>
      </p:sp>
      <p:sp>
        <p:nvSpPr>
          <p:cNvPr id="2" name="Textfeld 1">
            <a:extLst>
              <a:ext uri="{FF2B5EF4-FFF2-40B4-BE49-F238E27FC236}">
                <a16:creationId xmlns:a16="http://schemas.microsoft.com/office/drawing/2014/main" id="{A9D9A563-5FF2-63EB-89F4-2130DAD56A1F}"/>
              </a:ext>
            </a:extLst>
          </p:cNvPr>
          <p:cNvSpPr txBox="1"/>
          <p:nvPr/>
        </p:nvSpPr>
        <p:spPr>
          <a:xfrm>
            <a:off x="1193901" y="3135918"/>
            <a:ext cx="8496944" cy="1261884"/>
          </a:xfrm>
          <a:prstGeom prst="rect">
            <a:avLst/>
          </a:prstGeom>
          <a:noFill/>
        </p:spPr>
        <p:txBody>
          <a:bodyPr wrap="square" rtlCol="0">
            <a:spAutoFit/>
          </a:bodyPr>
          <a:lstStyle/>
          <a:p>
            <a:r>
              <a:rPr lang="de-DE" sz="2000" b="1" i="1" dirty="0"/>
              <a:t>„Ohne seine Idealisten könnte kein Verein existieren.</a:t>
            </a:r>
          </a:p>
          <a:p>
            <a:r>
              <a:rPr lang="de-DE" sz="2000" b="1" i="1" dirty="0"/>
              <a:t>Ohne seine Phlegmatiker hätte keiner genug Mitglieder. “</a:t>
            </a:r>
          </a:p>
          <a:p>
            <a:r>
              <a:rPr lang="de-DE" sz="2400" b="1" i="1" dirty="0"/>
              <a:t>	</a:t>
            </a:r>
            <a:r>
              <a:rPr lang="de-DE" sz="1200" b="1" i="1" dirty="0"/>
              <a:t>Hans-Heinrich Hitzler</a:t>
            </a:r>
          </a:p>
          <a:p>
            <a:endParaRPr lang="de-DE" sz="1200" b="1" i="1" dirty="0"/>
          </a:p>
        </p:txBody>
      </p:sp>
    </p:spTree>
    <p:extLst>
      <p:ext uri="{BB962C8B-B14F-4D97-AF65-F5344CB8AC3E}">
        <p14:creationId xmlns:p14="http://schemas.microsoft.com/office/powerpoint/2010/main" val="70925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463A8FF-9B31-8DBD-3C88-15A5982041C5}"/>
              </a:ext>
            </a:extLst>
          </p:cNvPr>
          <p:cNvSpPr/>
          <p:nvPr/>
        </p:nvSpPr>
        <p:spPr>
          <a:xfrm>
            <a:off x="0" y="0"/>
            <a:ext cx="9144000" cy="6858000"/>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6298609A-E456-B4CA-14AA-C989339C83B1}"/>
              </a:ext>
            </a:extLst>
          </p:cNvPr>
          <p:cNvCxnSpPr>
            <a:cxnSpLocks/>
          </p:cNvCxnSpPr>
          <p:nvPr/>
        </p:nvCxnSpPr>
        <p:spPr>
          <a:xfrm>
            <a:off x="-2467" y="692696"/>
            <a:ext cx="23422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E5D7376C-6A9C-68A0-2B31-0049A89FE2DA}"/>
              </a:ext>
            </a:extLst>
          </p:cNvPr>
          <p:cNvSpPr txBox="1"/>
          <p:nvPr/>
        </p:nvSpPr>
        <p:spPr>
          <a:xfrm>
            <a:off x="0" y="323364"/>
            <a:ext cx="2483768" cy="369332"/>
          </a:xfrm>
          <a:prstGeom prst="rect">
            <a:avLst/>
          </a:prstGeom>
          <a:noFill/>
        </p:spPr>
        <p:txBody>
          <a:bodyPr wrap="square" rtlCol="0">
            <a:spAutoFit/>
          </a:bodyPr>
          <a:lstStyle/>
          <a:p>
            <a:r>
              <a:rPr lang="de-DE" dirty="0"/>
              <a:t>Vereinsgedanke</a:t>
            </a:r>
          </a:p>
        </p:txBody>
      </p:sp>
      <p:sp>
        <p:nvSpPr>
          <p:cNvPr id="2" name="Textfeld 1">
            <a:extLst>
              <a:ext uri="{FF2B5EF4-FFF2-40B4-BE49-F238E27FC236}">
                <a16:creationId xmlns:a16="http://schemas.microsoft.com/office/drawing/2014/main" id="{A9D9A563-5FF2-63EB-89F4-2130DAD56A1F}"/>
              </a:ext>
            </a:extLst>
          </p:cNvPr>
          <p:cNvSpPr txBox="1"/>
          <p:nvPr/>
        </p:nvSpPr>
        <p:spPr>
          <a:xfrm>
            <a:off x="3131840" y="1536174"/>
            <a:ext cx="5616624" cy="3785652"/>
          </a:xfrm>
          <a:prstGeom prst="rect">
            <a:avLst/>
          </a:prstGeom>
          <a:noFill/>
        </p:spPr>
        <p:txBody>
          <a:bodyPr wrap="square" rtlCol="0">
            <a:spAutoFit/>
          </a:bodyPr>
          <a:lstStyle/>
          <a:p>
            <a:pPr algn="ctr"/>
            <a:r>
              <a:rPr lang="de-DE" sz="2000" b="1" dirty="0"/>
              <a:t>Als Verein ermöglichen wir sportliche Entwicklung in einer harmonischen Umgebung, von unseren Mitgliedern für unsere Mitglieder. </a:t>
            </a:r>
          </a:p>
          <a:p>
            <a:pPr lvl="1" algn="ctr"/>
            <a:endParaRPr lang="de-DE" sz="2000" b="1" dirty="0"/>
          </a:p>
          <a:p>
            <a:pPr algn="ctr"/>
            <a:r>
              <a:rPr lang="de-DE" sz="2000" b="1" dirty="0"/>
              <a:t>Wir sind aber auch Begegnungsstätte im Stadtviertel, für Austausch, Gemeinsamkeit und Freundschaft. </a:t>
            </a:r>
          </a:p>
          <a:p>
            <a:pPr algn="ctr"/>
            <a:r>
              <a:rPr lang="de-DE" sz="2000" b="1" dirty="0"/>
              <a:t>Damit das als Verein gelingt, brauchen wir das Engagement unsere Mitglieder.</a:t>
            </a:r>
          </a:p>
          <a:p>
            <a:pPr algn="ctr"/>
            <a:r>
              <a:rPr lang="de-DE" sz="2000" b="1" dirty="0"/>
              <a:t>	</a:t>
            </a:r>
          </a:p>
          <a:p>
            <a:pPr algn="ctr"/>
            <a:r>
              <a:rPr lang="de-DE" sz="2000" b="1" dirty="0"/>
              <a:t>Jede Hilfe ist willkommen. Auch Deine </a:t>
            </a:r>
            <a:r>
              <a:rPr lang="de-DE" sz="2000" b="1" dirty="0">
                <a:sym typeface="Wingdings" panose="05000000000000000000" pitchFamily="2" charset="2"/>
              </a:rPr>
              <a:t></a:t>
            </a:r>
            <a:endParaRPr lang="de-DE" sz="2000" b="1" dirty="0"/>
          </a:p>
        </p:txBody>
      </p:sp>
      <p:pic>
        <p:nvPicPr>
          <p:cNvPr id="3" name="Grafik 2" descr="Ein Bild, das Symbol, Logo, Schrift, Emblem enthält.&#10;&#10;Automatisch generierte Beschreibung">
            <a:extLst>
              <a:ext uri="{FF2B5EF4-FFF2-40B4-BE49-F238E27FC236}">
                <a16:creationId xmlns:a16="http://schemas.microsoft.com/office/drawing/2014/main" id="{6A16D198-1FC2-1F48-4F01-9EBA0764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80" y="2096852"/>
            <a:ext cx="2664296" cy="2664296"/>
          </a:xfrm>
          <a:prstGeom prst="rect">
            <a:avLst/>
          </a:prstGeom>
        </p:spPr>
      </p:pic>
    </p:spTree>
    <p:extLst>
      <p:ext uri="{BB962C8B-B14F-4D97-AF65-F5344CB8AC3E}">
        <p14:creationId xmlns:p14="http://schemas.microsoft.com/office/powerpoint/2010/main" val="3557914703"/>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000000"/>
      </a:dk2>
      <a:lt2>
        <a:srgbClr val="858800"/>
      </a:lt2>
      <a:accent1>
        <a:srgbClr val="015219"/>
      </a:accent1>
      <a:accent2>
        <a:srgbClr val="A9C42B"/>
      </a:accent2>
      <a:accent3>
        <a:srgbClr val="FFFFFF"/>
      </a:accent3>
      <a:accent4>
        <a:srgbClr val="404040"/>
      </a:accent4>
      <a:accent5>
        <a:srgbClr val="AAB3AB"/>
      </a:accent5>
      <a:accent6>
        <a:srgbClr val="99B126"/>
      </a:accent6>
      <a:hlink>
        <a:srgbClr val="A1B5DD"/>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000000"/>
        </a:dk2>
        <a:lt2>
          <a:srgbClr val="197B00"/>
        </a:lt2>
        <a:accent1>
          <a:srgbClr val="407400"/>
        </a:accent1>
        <a:accent2>
          <a:srgbClr val="A1E451"/>
        </a:accent2>
        <a:accent3>
          <a:srgbClr val="FFFFFF"/>
        </a:accent3>
        <a:accent4>
          <a:srgbClr val="404040"/>
        </a:accent4>
        <a:accent5>
          <a:srgbClr val="AFBCAA"/>
        </a:accent5>
        <a:accent6>
          <a:srgbClr val="91CF49"/>
        </a:accent6>
        <a:hlink>
          <a:srgbClr val="339A0E"/>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000000"/>
        </a:dk2>
        <a:lt2>
          <a:srgbClr val="2B7425"/>
        </a:lt2>
        <a:accent1>
          <a:srgbClr val="94D723"/>
        </a:accent1>
        <a:accent2>
          <a:srgbClr val="4D8011"/>
        </a:accent2>
        <a:accent3>
          <a:srgbClr val="FFFFFF"/>
        </a:accent3>
        <a:accent4>
          <a:srgbClr val="404040"/>
        </a:accent4>
        <a:accent5>
          <a:srgbClr val="C8E8AC"/>
        </a:accent5>
        <a:accent6>
          <a:srgbClr val="45730E"/>
        </a:accent6>
        <a:hlink>
          <a:srgbClr val="A3C5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0</TotalTime>
  <Words>2058</Words>
  <Application>Microsoft Office PowerPoint</Application>
  <PresentationFormat>Bildschirmpräsentation (4:3)</PresentationFormat>
  <Paragraphs>248</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Abel-Regular</vt:lpstr>
      <vt:lpstr>Arial</vt:lpstr>
      <vt:lpstr>Arial Narrow</vt:lpstr>
      <vt:lpstr>Wingdings</vt:lpstr>
      <vt:lpstr>template</vt:lpstr>
      <vt:lpstr>Jugendkonzept </vt:lpstr>
      <vt:lpstr>Über den Verein</vt:lpstr>
      <vt:lpstr>PowerPoint-Präsentation</vt:lpstr>
      <vt:lpstr>Vision und Mission</vt:lpstr>
      <vt:lpstr>PowerPoint-Präsentation</vt:lpstr>
      <vt:lpstr>PowerPoint-Präsentation</vt:lpstr>
      <vt:lpstr>Vereinsgedanke</vt:lpstr>
      <vt:lpstr>PowerPoint-Präsentation</vt:lpstr>
      <vt:lpstr>PowerPoint-Präsentation</vt:lpstr>
      <vt:lpstr>Leitlinien Jugendtrainer</vt:lpstr>
      <vt:lpstr>PowerPoint-Präsentation</vt:lpstr>
      <vt:lpstr>PowerPoint-Präsentation</vt:lpstr>
      <vt:lpstr>Wie sind Kinder?</vt:lpstr>
      <vt:lpstr>PowerPoint-Präsentation</vt:lpstr>
      <vt:lpstr>PowerPoint-Präsentation</vt:lpstr>
      <vt:lpstr>PowerPoint-Präsentation</vt:lpstr>
      <vt:lpstr>PowerPoint-Präsentation</vt:lpstr>
      <vt:lpstr>PowerPoint-Präsentation</vt:lpstr>
      <vt:lpstr>Trainingsorganisation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Jugendkonzept </dc:title>
  <dc:creator>Raoul Duke</dc:creator>
  <cp:lastModifiedBy>Raoul Duke</cp:lastModifiedBy>
  <cp:revision>11</cp:revision>
  <dcterms:created xsi:type="dcterms:W3CDTF">2023-11-03T09:50:53Z</dcterms:created>
  <dcterms:modified xsi:type="dcterms:W3CDTF">2024-03-02T09:03:45Z</dcterms:modified>
</cp:coreProperties>
</file>